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319" r:id="rId5"/>
    <p:sldId id="260" r:id="rId6"/>
    <p:sldId id="261" r:id="rId7"/>
    <p:sldId id="320" r:id="rId8"/>
    <p:sldId id="262" r:id="rId9"/>
    <p:sldId id="264" r:id="rId10"/>
    <p:sldId id="318" r:id="rId11"/>
    <p:sldId id="267" r:id="rId12"/>
    <p:sldId id="268" r:id="rId13"/>
    <p:sldId id="270" r:id="rId14"/>
    <p:sldId id="271" r:id="rId15"/>
    <p:sldId id="269" r:id="rId16"/>
    <p:sldId id="273" r:id="rId17"/>
    <p:sldId id="276" r:id="rId18"/>
    <p:sldId id="275" r:id="rId19"/>
    <p:sldId id="277" r:id="rId20"/>
    <p:sldId id="278" r:id="rId21"/>
    <p:sldId id="279" r:id="rId22"/>
    <p:sldId id="282" r:id="rId23"/>
    <p:sldId id="281" r:id="rId24"/>
    <p:sldId id="283" r:id="rId25"/>
    <p:sldId id="284" r:id="rId26"/>
    <p:sldId id="285" r:id="rId27"/>
    <p:sldId id="286" r:id="rId28"/>
    <p:sldId id="287" r:id="rId29"/>
    <p:sldId id="288" r:id="rId30"/>
    <p:sldId id="289" r:id="rId31"/>
    <p:sldId id="290" r:id="rId32"/>
    <p:sldId id="291" r:id="rId33"/>
    <p:sldId id="293" r:id="rId34"/>
    <p:sldId id="294" r:id="rId35"/>
    <p:sldId id="295" r:id="rId36"/>
    <p:sldId id="296" r:id="rId37"/>
    <p:sldId id="298" r:id="rId38"/>
    <p:sldId id="292"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10" d="100"/>
          <a:sy n="110" d="100"/>
        </p:scale>
        <p:origin x="-163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8" name="Nadpis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cs-CZ" smtClean="0"/>
              <a:t>Klepnutím lze upravit styl předlohy nadpisů.</a:t>
            </a:r>
            <a:endParaRPr kumimoji="0" lang="en-US"/>
          </a:p>
        </p:txBody>
      </p:sp>
      <p:sp>
        <p:nvSpPr>
          <p:cNvPr id="28" name="Zástupný symbol pro datum 27"/>
          <p:cNvSpPr>
            <a:spLocks noGrp="1"/>
          </p:cNvSpPr>
          <p:nvPr>
            <p:ph type="dt" sz="half" idx="10"/>
          </p:nvPr>
        </p:nvSpPr>
        <p:spPr/>
        <p:txBody>
          <a:bodyPr/>
          <a:lstStyle/>
          <a:p>
            <a:fld id="{1028AE5B-5217-4A5C-A29C-3C121D80AC93}" type="datetimeFigureOut">
              <a:rPr lang="cs-CZ" smtClean="0"/>
              <a:pPr/>
              <a:t>23.02.2016</a:t>
            </a:fld>
            <a:endParaRPr lang="cs-CZ"/>
          </a:p>
        </p:txBody>
      </p:sp>
      <p:sp>
        <p:nvSpPr>
          <p:cNvPr id="17" name="Zástupný symbol pro zápatí 16"/>
          <p:cNvSpPr>
            <a:spLocks noGrp="1"/>
          </p:cNvSpPr>
          <p:nvPr>
            <p:ph type="ftr" sz="quarter" idx="11"/>
          </p:nvPr>
        </p:nvSpPr>
        <p:spPr/>
        <p:txBody>
          <a:bodyPr/>
          <a:lstStyle/>
          <a:p>
            <a:endParaRPr lang="cs-CZ"/>
          </a:p>
        </p:txBody>
      </p:sp>
      <p:sp>
        <p:nvSpPr>
          <p:cNvPr id="29" name="Zástupný symbol pro číslo snímku 28"/>
          <p:cNvSpPr>
            <a:spLocks noGrp="1"/>
          </p:cNvSpPr>
          <p:nvPr>
            <p:ph type="sldNum" sz="quarter" idx="12"/>
          </p:nvPr>
        </p:nvSpPr>
        <p:spPr/>
        <p:txBody>
          <a:bodyPr/>
          <a:lstStyle/>
          <a:p>
            <a:fld id="{32AD760A-1BAE-421F-B08F-186A54132586}" type="slidenum">
              <a:rPr lang="cs-CZ" smtClean="0"/>
              <a:pPr/>
              <a:t>‹#›</a:t>
            </a:fld>
            <a:endParaRPr lang="cs-CZ"/>
          </a:p>
        </p:txBody>
      </p:sp>
      <p:sp>
        <p:nvSpPr>
          <p:cNvPr id="9" name="Podnadpis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028AE5B-5217-4A5C-A29C-3C121D80AC93}" type="datetimeFigureOut">
              <a:rPr lang="cs-CZ" smtClean="0"/>
              <a:pPr/>
              <a:t>23.02.2016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2AD760A-1BAE-421F-B08F-186A54132586}"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028AE5B-5217-4A5C-A29C-3C121D80AC93}" type="datetimeFigureOut">
              <a:rPr lang="cs-CZ" smtClean="0"/>
              <a:pPr/>
              <a:t>23.02.2016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2AD760A-1BAE-421F-B08F-186A54132586}"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obsah 2"/>
          <p:cNvSpPr>
            <a:spLocks noGrp="1"/>
          </p:cNvSpPr>
          <p:nvPr>
            <p:ph idx="1"/>
          </p:nvPr>
        </p:nvSpPr>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028AE5B-5217-4A5C-A29C-3C121D80AC93}" type="datetimeFigureOut">
              <a:rPr lang="cs-CZ" smtClean="0"/>
              <a:pPr/>
              <a:t>23.02.2016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2AD760A-1BAE-421F-B08F-186A54132586}"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bg>
      <p:bgRef idx="1003">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p:txBody>
          <a:bodyPr/>
          <a:lstStyle/>
          <a:p>
            <a:fld id="{1028AE5B-5217-4A5C-A29C-3C121D80AC93}" type="datetimeFigureOut">
              <a:rPr lang="cs-CZ" smtClean="0"/>
              <a:pPr/>
              <a:t>23.02.2016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a:xfrm>
            <a:off x="7924800" y="6416675"/>
            <a:ext cx="762000" cy="365125"/>
          </a:xfrm>
        </p:spPr>
        <p:txBody>
          <a:bodyPr/>
          <a:lstStyle/>
          <a:p>
            <a:fld id="{32AD760A-1BAE-421F-B08F-186A54132586}" type="slidenum">
              <a:rPr lang="cs-CZ" smtClean="0"/>
              <a:pPr/>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obsah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1028AE5B-5217-4A5C-A29C-3C121D80AC93}" type="datetimeFigureOut">
              <a:rPr lang="cs-CZ" smtClean="0"/>
              <a:pPr/>
              <a:t>23.02.2016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2AD760A-1BAE-421F-B08F-186A54132586}"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8229600" cy="1143000"/>
          </a:xfrm>
        </p:spPr>
        <p:txBody>
          <a:bodyPr anchor="ctr"/>
          <a:lstStyle>
            <a:lvl1pPr>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5" name="Zástupný symbol pro obsah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p:txBody>
          <a:bodyPr/>
          <a:lstStyle/>
          <a:p>
            <a:fld id="{1028AE5B-5217-4A5C-A29C-3C121D80AC93}" type="datetimeFigureOut">
              <a:rPr lang="cs-CZ" smtClean="0"/>
              <a:pPr/>
              <a:t>23.02.2016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32AD760A-1BAE-421F-B08F-186A54132586}"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p>
            <a:fld id="{1028AE5B-5217-4A5C-A29C-3C121D80AC93}" type="datetimeFigureOut">
              <a:rPr lang="cs-CZ" smtClean="0"/>
              <a:pPr/>
              <a:t>23.02.2016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32AD760A-1BAE-421F-B08F-186A54132586}"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028AE5B-5217-4A5C-A29C-3C121D80AC93}" type="datetimeFigureOut">
              <a:rPr lang="cs-CZ" smtClean="0"/>
              <a:pPr/>
              <a:t>23.02.2016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32AD760A-1BAE-421F-B08F-186A54132586}"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4" name="Zástupný symbol pro obsah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1028AE5B-5217-4A5C-A29C-3C121D80AC93}" type="datetimeFigureOut">
              <a:rPr lang="cs-CZ" smtClean="0"/>
              <a:pPr/>
              <a:t>23.02.2016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2AD760A-1BAE-421F-B08F-186A54132586}"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cs-CZ" smtClean="0">
                <a:solidFill>
                  <a:schemeClr val="lt1"/>
                </a:solidFill>
                <a:latin typeface="+mn-lt"/>
                <a:ea typeface="+mn-ea"/>
                <a:cs typeface="+mn-cs"/>
              </a:rPr>
              <a:t>Klepnutím na ikonu přidáte obrázek.</a:t>
            </a:r>
            <a:endParaRPr kumimoji="0" lang="en-US" dirty="0">
              <a:solidFill>
                <a:schemeClr val="lt1"/>
              </a:solidFill>
              <a:latin typeface="+mn-lt"/>
              <a:ea typeface="+mn-ea"/>
              <a:cs typeface="+mn-cs"/>
            </a:endParaRPr>
          </a:p>
        </p:txBody>
      </p:sp>
      <p:sp>
        <p:nvSpPr>
          <p:cNvPr id="4" name="Zástupný symbol pro text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fld id="{1028AE5B-5217-4A5C-A29C-3C121D80AC93}" type="datetimeFigureOut">
              <a:rPr lang="cs-CZ" smtClean="0"/>
              <a:pPr/>
              <a:t>23.02.2016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2AD760A-1BAE-421F-B08F-186A54132586}"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Zástupný symbol pro nadpis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028AE5B-5217-4A5C-A29C-3C121D80AC93}" type="datetimeFigureOut">
              <a:rPr lang="cs-CZ" smtClean="0"/>
              <a:pPr/>
              <a:t>23.02.2016</a:t>
            </a:fld>
            <a:endParaRPr lang="cs-CZ"/>
          </a:p>
        </p:txBody>
      </p:sp>
      <p:sp>
        <p:nvSpPr>
          <p:cNvPr id="3" name="Zástupný symbol pro zápatí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cs-CZ"/>
          </a:p>
        </p:txBody>
      </p:sp>
      <p:sp>
        <p:nvSpPr>
          <p:cNvPr id="23" name="Zástupný symbol pro číslo snímku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32AD760A-1BAE-421F-B08F-186A54132586}" type="slidenum">
              <a:rPr lang="cs-CZ" smtClean="0"/>
              <a:pPr/>
              <a:t>‹#›</a:t>
            </a:fld>
            <a:endParaRPr lang="cs-CZ"/>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ideo" Target="file:///C:\Users\Obi-Wan%20Kenobi\Desktop\V&#237;tkovice%20Vysok&#225;%20pec.mp4"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zvada.cz/stara-ostravska-radnice.html" TargetMode="External"/><Relationship Id="rId7"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hyperlink" Target="https://www.google.cz/url?sa=i&amp;rct=j&amp;q=&amp;esrc=s&amp;source=images&amp;cd=&amp;ved=0ahUKEwj03dqbpsrJAhVlj3IKHdVaCjYQjRwIBw&amp;url=http://ostrava.idnes.cz/ostravu-ceka-pomala-smrt-radni-spustili-kampan-proti-danovym-zmenam-1ir-/ostrava-zpravy.aspx?c=A110831_203627_ostrava-zpravy_jog&amp;bvm=bv.108538919,d.bGQ&amp;psig=AFQjCNE6v7XVgm6jGW08QHBLcx8ACE7eFA&amp;ust=1449596233106402" TargetMode="External"/><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28596" y="0"/>
            <a:ext cx="8229600" cy="1328758"/>
          </a:xfrm>
        </p:spPr>
        <p:txBody>
          <a:bodyPr/>
          <a:lstStyle/>
          <a:p>
            <a:r>
              <a:rPr lang="cs-CZ" dirty="0" smtClean="0">
                <a:solidFill>
                  <a:schemeClr val="tx1"/>
                </a:solidFill>
              </a:rPr>
              <a:t>Ostrava</a:t>
            </a:r>
            <a:endParaRPr lang="cs-CZ" dirty="0">
              <a:solidFill>
                <a:schemeClr val="tx1"/>
              </a:solidFill>
            </a:endParaRPr>
          </a:p>
        </p:txBody>
      </p:sp>
      <p:pic>
        <p:nvPicPr>
          <p:cNvPr id="5" name="Obrázek 4" descr="PB102792.JPG"/>
          <p:cNvPicPr>
            <a:picLocks noChangeAspect="1"/>
          </p:cNvPicPr>
          <p:nvPr/>
        </p:nvPicPr>
        <p:blipFill>
          <a:blip r:embed="rId2" cstate="print"/>
          <a:stretch>
            <a:fillRect/>
          </a:stretch>
        </p:blipFill>
        <p:spPr>
          <a:xfrm>
            <a:off x="1428728" y="1768042"/>
            <a:ext cx="6786610" cy="5089958"/>
          </a:xfrm>
          <a:prstGeom prst="rect">
            <a:avLst/>
          </a:prstGeom>
          <a:ln>
            <a:noFill/>
          </a:ln>
          <a:effectLst>
            <a:softEdge rad="112500"/>
          </a:effectLst>
        </p:spPr>
      </p:pic>
    </p:spTree>
    <p:extLst>
      <p:ext uri="{BB962C8B-B14F-4D97-AF65-F5344CB8AC3E}">
        <p14:creationId xmlns:p14="http://schemas.microsoft.com/office/powerpoint/2010/main" xmlns="" val="1247009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ítkovice Vysoká pec.mp4">
            <a:hlinkClick r:id="" action="ppaction://media"/>
          </p:cNvPr>
          <p:cNvPicPr>
            <a:picLocks noRot="1" noChangeAspect="1"/>
          </p:cNvPicPr>
          <p:nvPr>
            <a:videoFile r:link="rId1"/>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E:\Ostrava 10.11.2015\PB10277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144000" cy="685800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19335322"/>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Ostrava 10.11.2015\PB10278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144000" cy="685799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68626640"/>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835696" y="4653136"/>
            <a:ext cx="5472608" cy="923330"/>
          </a:xfrm>
          <a:prstGeom prst="rect">
            <a:avLst/>
          </a:prstGeom>
          <a:noFill/>
        </p:spPr>
        <p:txBody>
          <a:bodyPr wrap="square" rtlCol="0">
            <a:spAutoFit/>
          </a:bodyPr>
          <a:lstStyle/>
          <a:p>
            <a:pPr algn="ctr"/>
            <a:endParaRPr lang="cs-CZ" dirty="0" smtClean="0"/>
          </a:p>
          <a:p>
            <a:pPr algn="ctr"/>
            <a:endParaRPr lang="cs-CZ" dirty="0" smtClean="0"/>
          </a:p>
          <a:p>
            <a:pPr algn="ctr"/>
            <a:r>
              <a:rPr lang="cs-CZ" dirty="0" smtClean="0">
                <a:effectLst>
                  <a:outerShdw blurRad="38100" dist="38100" dir="2700000" algn="tl">
                    <a:srgbClr val="000000">
                      <a:alpha val="43137"/>
                    </a:srgbClr>
                  </a:outerShdw>
                </a:effectLst>
                <a:latin typeface="+mj-lt"/>
              </a:rPr>
              <a:t>Důlní věž- Vítkovické železárny</a:t>
            </a:r>
            <a:endParaRPr lang="cs-CZ" dirty="0">
              <a:effectLst>
                <a:outerShdw blurRad="38100" dist="38100" dir="2700000" algn="tl">
                  <a:srgbClr val="000000">
                    <a:alpha val="43137"/>
                  </a:srgbClr>
                </a:outerShdw>
              </a:effectLst>
              <a:latin typeface="+mj-lt"/>
            </a:endParaRPr>
          </a:p>
        </p:txBody>
      </p:sp>
      <p:pic>
        <p:nvPicPr>
          <p:cNvPr id="4" name="Obrázek 3" descr="7182821904f83e6ab15eb4.jpg"/>
          <p:cNvPicPr>
            <a:picLocks noChangeAspect="1"/>
          </p:cNvPicPr>
          <p:nvPr/>
        </p:nvPicPr>
        <p:blipFill>
          <a:blip r:embed="rId2" cstate="print"/>
          <a:stretch>
            <a:fillRect/>
          </a:stretch>
        </p:blipFill>
        <p:spPr>
          <a:xfrm>
            <a:off x="1643042" y="0"/>
            <a:ext cx="5572164" cy="5301615"/>
          </a:xfrm>
          <a:prstGeom prst="rect">
            <a:avLst/>
          </a:prstGeom>
          <a:ln>
            <a:noFill/>
          </a:ln>
          <a:effectLst>
            <a:softEdge rad="112500"/>
          </a:effectLst>
        </p:spPr>
      </p:pic>
    </p:spTree>
    <p:extLst>
      <p:ext uri="{BB962C8B-B14F-4D97-AF65-F5344CB8AC3E}">
        <p14:creationId xmlns:p14="http://schemas.microsoft.com/office/powerpoint/2010/main" xmlns="" val="559475074"/>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928794" y="5357826"/>
            <a:ext cx="5486400" cy="522288"/>
          </a:xfrm>
        </p:spPr>
        <p:txBody>
          <a:bodyPr>
            <a:normAutofit fontScale="90000"/>
          </a:bodyPr>
          <a:lstStyle/>
          <a:p>
            <a:r>
              <a:rPr lang="cs-CZ" dirty="0" smtClean="0"/>
              <a:t/>
            </a:r>
            <a:br>
              <a:rPr lang="cs-CZ" dirty="0" smtClean="0"/>
            </a:br>
            <a:r>
              <a:rPr lang="cs-CZ" sz="2200" b="0" dirty="0" smtClean="0">
                <a:solidFill>
                  <a:schemeClr val="tx1"/>
                </a:solidFill>
              </a:rPr>
              <a:t>Velín</a:t>
            </a:r>
            <a:endParaRPr lang="cs-CZ" b="0" dirty="0">
              <a:solidFill>
                <a:schemeClr val="tx1"/>
              </a:solidFill>
            </a:endParaRPr>
          </a:p>
        </p:txBody>
      </p:sp>
      <p:pic>
        <p:nvPicPr>
          <p:cNvPr id="6" name="Zástupný symbol pro obrázek 5"/>
          <p:cNvPicPr>
            <a:picLocks noGrp="1" noChangeAspect="1"/>
          </p:cNvPicPr>
          <p:nvPr>
            <p:ph type="pic" idx="1"/>
          </p:nvPr>
        </p:nvPicPr>
        <p:blipFill>
          <a:blip r:embed="rId2" cstate="print">
            <a:extLst>
              <a:ext uri="{28A0092B-C50C-407E-A947-70E740481C1C}">
                <a14:useLocalDpi xmlns:a14="http://schemas.microsoft.com/office/drawing/2010/main" xmlns="" val="0"/>
              </a:ext>
            </a:extLst>
          </a:blip>
          <a:srcRect t="1852" b="1852"/>
          <a:stretch>
            <a:fillRect/>
          </a:stretch>
        </p:blipFill>
        <p:spPr>
          <a:xfrm>
            <a:off x="1000100" y="214290"/>
            <a:ext cx="6979865" cy="5041014"/>
          </a:xfrm>
          <a:prstGeom prst="rect">
            <a:avLst/>
          </a:prstGeom>
          <a:ln>
            <a:noFill/>
          </a:ln>
          <a:effectLst>
            <a:softEdge rad="112500"/>
          </a:effectLst>
        </p:spPr>
      </p:pic>
    </p:spTree>
    <p:extLst>
      <p:ext uri="{BB962C8B-B14F-4D97-AF65-F5344CB8AC3E}">
        <p14:creationId xmlns:p14="http://schemas.microsoft.com/office/powerpoint/2010/main" xmlns="" val="59171262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ítek\Desktop\Ostrava 10.11.2015\PB10280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144000" cy="6858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2732524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187624" y="2636912"/>
            <a:ext cx="7117180" cy="1470025"/>
          </a:xfrm>
        </p:spPr>
        <p:txBody>
          <a:bodyPr>
            <a:normAutofit fontScale="90000"/>
          </a:bodyPr>
          <a:lstStyle/>
          <a:p>
            <a:r>
              <a:rPr lang="cs-CZ" dirty="0" err="1" smtClean="0">
                <a:solidFill>
                  <a:schemeClr val="tx1"/>
                </a:solidFill>
              </a:rPr>
              <a:t>NÁkupní</a:t>
            </a:r>
            <a:r>
              <a:rPr lang="cs-CZ" dirty="0" smtClean="0">
                <a:solidFill>
                  <a:schemeClr val="tx1"/>
                </a:solidFill>
              </a:rPr>
              <a:t> centrum Nová Karolína-Ostrava</a:t>
            </a:r>
            <a:r>
              <a:rPr lang="cs-CZ" dirty="0" smtClean="0"/>
              <a:t/>
            </a:r>
            <a:br>
              <a:rPr lang="cs-CZ" dirty="0" smtClean="0"/>
            </a:br>
            <a:endParaRPr lang="cs-CZ" dirty="0"/>
          </a:p>
        </p:txBody>
      </p:sp>
    </p:spTree>
    <p:extLst>
      <p:ext uri="{BB962C8B-B14F-4D97-AF65-F5344CB8AC3E}">
        <p14:creationId xmlns:p14="http://schemas.microsoft.com/office/powerpoint/2010/main" xmlns="" val="228716159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PB102818.JPG"/>
          <p:cNvPicPr>
            <a:picLocks noGrp="1" noChangeAspect="1"/>
          </p:cNvPicPr>
          <p:nvPr>
            <p:ph idx="1"/>
          </p:nvPr>
        </p:nvPicPr>
        <p:blipFill>
          <a:blip r:embed="rId2" cstate="print"/>
          <a:stretch>
            <a:fillRect/>
          </a:stretch>
        </p:blipFill>
        <p:spPr>
          <a:xfrm>
            <a:off x="0" y="1"/>
            <a:ext cx="9144000" cy="6858000"/>
          </a:xfr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971600" y="1916832"/>
            <a:ext cx="7125112" cy="4051437"/>
          </a:xfrm>
        </p:spPr>
        <p:txBody>
          <a:bodyPr>
            <a:normAutofit/>
          </a:bodyPr>
          <a:lstStyle/>
          <a:p>
            <a:pPr marL="0" indent="0">
              <a:buNone/>
            </a:pPr>
            <a:r>
              <a:rPr lang="cs-CZ" sz="2000" b="1" dirty="0" smtClean="0">
                <a:effectLst>
                  <a:outerShdw blurRad="38100" dist="38100" dir="2700000" algn="tl">
                    <a:srgbClr val="000000">
                      <a:alpha val="43137"/>
                    </a:srgbClr>
                  </a:outerShdw>
                </a:effectLst>
                <a:latin typeface="+mj-lt"/>
              </a:rPr>
              <a:t>- Po prohlídce Vítkovických železáren se 8. a 9. třída občerstvila v NC Karolína</a:t>
            </a:r>
          </a:p>
          <a:p>
            <a:pPr marL="0" indent="0">
              <a:buNone/>
            </a:pPr>
            <a:r>
              <a:rPr lang="cs-CZ" sz="2000" b="1" dirty="0" smtClean="0">
                <a:effectLst>
                  <a:outerShdw blurRad="38100" dist="38100" dir="2700000" algn="tl">
                    <a:srgbClr val="000000">
                      <a:alpha val="43137"/>
                    </a:srgbClr>
                  </a:outerShdw>
                </a:effectLst>
                <a:latin typeface="+mj-lt"/>
              </a:rPr>
              <a:t>- Dominuje zde diskontní prodejna </a:t>
            </a:r>
            <a:r>
              <a:rPr lang="cs-CZ" sz="2000" b="1" dirty="0" err="1" smtClean="0">
                <a:effectLst>
                  <a:outerShdw blurRad="38100" dist="38100" dir="2700000" algn="tl">
                    <a:srgbClr val="000000">
                      <a:alpha val="43137"/>
                    </a:srgbClr>
                  </a:outerShdw>
                </a:effectLst>
                <a:latin typeface="+mj-lt"/>
              </a:rPr>
              <a:t>Kaufland</a:t>
            </a:r>
            <a:r>
              <a:rPr lang="cs-CZ" sz="2000" b="1" dirty="0" smtClean="0">
                <a:effectLst>
                  <a:outerShdw blurRad="38100" dist="38100" dir="2700000" algn="tl">
                    <a:srgbClr val="000000">
                      <a:alpha val="43137"/>
                    </a:srgbClr>
                  </a:outerShdw>
                </a:effectLst>
                <a:latin typeface="+mj-lt"/>
              </a:rPr>
              <a:t> a pár dalších velkých obchodů</a:t>
            </a:r>
          </a:p>
          <a:p>
            <a:pPr marL="0" indent="0">
              <a:buNone/>
            </a:pPr>
            <a:r>
              <a:rPr lang="cs-CZ" sz="2000" b="1" dirty="0" smtClean="0">
                <a:effectLst>
                  <a:outerShdw blurRad="38100" dist="38100" dir="2700000" algn="tl">
                    <a:srgbClr val="000000">
                      <a:alpha val="43137"/>
                    </a:srgbClr>
                  </a:outerShdw>
                </a:effectLst>
                <a:latin typeface="+mj-lt"/>
              </a:rPr>
              <a:t>- Příjemné prostředí pro rychlý nákup</a:t>
            </a:r>
            <a:endParaRPr lang="cs-CZ" b="1" dirty="0" smtClean="0">
              <a:effectLst>
                <a:outerShdw blurRad="38100" dist="38100" dir="2700000" algn="tl">
                  <a:srgbClr val="000000">
                    <a:alpha val="43137"/>
                  </a:srgbClr>
                </a:outerShdw>
              </a:effectLst>
              <a:latin typeface="+mj-lt"/>
            </a:endParaRPr>
          </a:p>
          <a:p>
            <a:pPr marL="0" indent="0">
              <a:buNone/>
            </a:pPr>
            <a:endParaRPr lang="cs-CZ" dirty="0"/>
          </a:p>
          <a:p>
            <a:pPr marL="0" indent="0">
              <a:buNone/>
            </a:pPr>
            <a:endParaRPr lang="cs-CZ" dirty="0"/>
          </a:p>
        </p:txBody>
      </p:sp>
    </p:spTree>
    <p:extLst>
      <p:ext uri="{BB962C8B-B14F-4D97-AF65-F5344CB8AC3E}">
        <p14:creationId xmlns:p14="http://schemas.microsoft.com/office/powerpoint/2010/main" xmlns="" val="126669018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PB102816.JPG"/>
          <p:cNvPicPr>
            <a:picLocks noGrp="1" noChangeAspect="1"/>
          </p:cNvPicPr>
          <p:nvPr>
            <p:ph idx="1"/>
          </p:nvPr>
        </p:nvPicPr>
        <p:blipFill>
          <a:blip r:embed="rId2" cstate="print"/>
          <a:stretch>
            <a:fillRect/>
          </a:stretch>
        </p:blipFill>
        <p:spPr>
          <a:xfrm>
            <a:off x="0" y="1"/>
            <a:ext cx="9144000" cy="6858000"/>
          </a:xfr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188640"/>
            <a:ext cx="8229600" cy="6120720"/>
          </a:xfrm>
        </p:spPr>
        <p:txBody>
          <a:bodyPr/>
          <a:lstStyle/>
          <a:p>
            <a:r>
              <a:rPr lang="cs-CZ" b="1" dirty="0" smtClean="0">
                <a:effectLst>
                  <a:outerShdw blurRad="38100" dist="38100" dir="2700000" algn="tl">
                    <a:srgbClr val="000000">
                      <a:alpha val="43137"/>
                    </a:srgbClr>
                  </a:outerShdw>
                </a:effectLst>
                <a:latin typeface="+mj-lt"/>
              </a:rPr>
              <a:t>Dne 11.10. 2015 žáci 8. a 9. ročníku ZŠ v Moravském Žižkově navštívili v rámci projektu „Velká města ČR“ město v Moravsko-slezském kraji - OSTRAVU</a:t>
            </a:r>
            <a:endParaRPr lang="cs-CZ" b="1" dirty="0">
              <a:effectLst>
                <a:outerShdw blurRad="38100" dist="38100" dir="2700000" algn="tl">
                  <a:srgbClr val="000000">
                    <a:alpha val="43137"/>
                  </a:srgbClr>
                </a:outerShdw>
              </a:effectLst>
              <a:latin typeface="+mj-lt"/>
            </a:endParaRPr>
          </a:p>
        </p:txBody>
      </p:sp>
      <p:pic>
        <p:nvPicPr>
          <p:cNvPr id="5" name="Obrázek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63688" y="1916832"/>
            <a:ext cx="5647704" cy="4235778"/>
          </a:xfrm>
          <a:prstGeom prst="rect">
            <a:avLst/>
          </a:prstGeom>
          <a:ln>
            <a:noFill/>
          </a:ln>
          <a:effectLst>
            <a:softEdge rad="112500"/>
          </a:effectLst>
        </p:spPr>
      </p:pic>
    </p:spTree>
    <p:extLst>
      <p:ext uri="{BB962C8B-B14F-4D97-AF65-F5344CB8AC3E}">
        <p14:creationId xmlns:p14="http://schemas.microsoft.com/office/powerpoint/2010/main" xmlns="" val="12002821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42910" y="500042"/>
            <a:ext cx="7772400" cy="1470025"/>
          </a:xfrm>
        </p:spPr>
        <p:txBody>
          <a:bodyPr/>
          <a:lstStyle/>
          <a:p>
            <a:r>
              <a:rPr lang="cs-CZ" dirty="0" smtClean="0">
                <a:solidFill>
                  <a:schemeClr val="tx1"/>
                </a:solidFill>
                <a:cs typeface="AngsanaUPC" pitchFamily="18" charset="-34"/>
              </a:rPr>
              <a:t>Divadlo Antonína Dvořáka</a:t>
            </a:r>
            <a:endParaRPr lang="cs-CZ" dirty="0">
              <a:solidFill>
                <a:schemeClr val="tx1"/>
              </a:solidFill>
              <a:cs typeface="AngsanaUPC" pitchFamily="18" charset="-34"/>
            </a:endParaRPr>
          </a:p>
        </p:txBody>
      </p:sp>
      <p:sp>
        <p:nvSpPr>
          <p:cNvPr id="3" name="Podnadpis 2"/>
          <p:cNvSpPr>
            <a:spLocks noGrp="1"/>
          </p:cNvSpPr>
          <p:nvPr>
            <p:ph type="subTitle" idx="1"/>
          </p:nvPr>
        </p:nvSpPr>
        <p:spPr/>
        <p:txBody>
          <a:bodyPr/>
          <a:lstStyle/>
          <a:p>
            <a:endParaRPr lang="cs-CZ" dirty="0"/>
          </a:p>
        </p:txBody>
      </p:sp>
      <p:pic>
        <p:nvPicPr>
          <p:cNvPr id="6" name="Obrázek 5" descr="PB102822.JPG"/>
          <p:cNvPicPr>
            <a:picLocks noChangeAspect="1"/>
          </p:cNvPicPr>
          <p:nvPr/>
        </p:nvPicPr>
        <p:blipFill>
          <a:blip r:embed="rId2" cstate="print"/>
          <a:stretch>
            <a:fillRect/>
          </a:stretch>
        </p:blipFill>
        <p:spPr>
          <a:xfrm>
            <a:off x="1142976" y="1821621"/>
            <a:ext cx="6715172" cy="5036379"/>
          </a:xfrm>
          <a:prstGeom prst="rect">
            <a:avLst/>
          </a:prstGeom>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chemeClr val="tx1"/>
                </a:solidFill>
              </a:rPr>
              <a:t>Historie</a:t>
            </a:r>
            <a:endParaRPr lang="cs-CZ" dirty="0">
              <a:solidFill>
                <a:schemeClr val="tx1"/>
              </a:solidFill>
            </a:endParaRPr>
          </a:p>
        </p:txBody>
      </p:sp>
      <p:sp>
        <p:nvSpPr>
          <p:cNvPr id="3" name="Zástupný symbol pro obsah 2"/>
          <p:cNvSpPr>
            <a:spLocks noGrp="1"/>
          </p:cNvSpPr>
          <p:nvPr>
            <p:ph idx="1"/>
          </p:nvPr>
        </p:nvSpPr>
        <p:spPr>
          <a:xfrm>
            <a:off x="914400" y="2143116"/>
            <a:ext cx="7772400" cy="4429156"/>
          </a:xfrm>
        </p:spPr>
        <p:txBody>
          <a:bodyPr>
            <a:normAutofit/>
          </a:bodyPr>
          <a:lstStyle/>
          <a:p>
            <a:pPr>
              <a:buNone/>
            </a:pPr>
            <a:r>
              <a:rPr lang="cs-CZ" sz="2400" b="1" dirty="0" smtClean="0">
                <a:effectLst>
                  <a:outerShdw blurRad="38100" dist="38100" dir="2700000" algn="tl">
                    <a:srgbClr val="000000">
                      <a:alpha val="43137"/>
                    </a:srgbClr>
                  </a:outerShdw>
                </a:effectLst>
                <a:latin typeface="+mj-lt"/>
              </a:rPr>
              <a:t>- Budovu navrhl architekt Alexander Graf    </a:t>
            </a:r>
          </a:p>
          <a:p>
            <a:pPr>
              <a:buNone/>
            </a:pPr>
            <a:r>
              <a:rPr lang="cs-CZ" sz="2400" b="1" dirty="0" smtClean="0">
                <a:effectLst>
                  <a:outerShdw blurRad="38100" dist="38100" dir="2700000" algn="tl">
                    <a:srgbClr val="000000">
                      <a:alpha val="43137"/>
                    </a:srgbClr>
                  </a:outerShdw>
                </a:effectLst>
                <a:latin typeface="+mj-lt"/>
              </a:rPr>
              <a:t>- Otevřeno  28.9. 1907   </a:t>
            </a:r>
          </a:p>
          <a:p>
            <a:pPr>
              <a:buNone/>
            </a:pPr>
            <a:r>
              <a:rPr lang="cs-CZ" sz="2400" b="1" dirty="0" smtClean="0">
                <a:effectLst>
                  <a:outerShdw blurRad="38100" dist="38100" dir="2700000" algn="tl">
                    <a:srgbClr val="000000">
                      <a:alpha val="43137"/>
                    </a:srgbClr>
                  </a:outerShdw>
                </a:effectLst>
                <a:latin typeface="+mj-lt"/>
              </a:rPr>
              <a:t>- Po vzniku republiky  se stalo divadlo Moravskoslezské  Národní </a:t>
            </a:r>
          </a:p>
          <a:p>
            <a:pPr>
              <a:buNone/>
            </a:pPr>
            <a:r>
              <a:rPr lang="cs-CZ" sz="2400" b="1" dirty="0" smtClean="0">
                <a:effectLst>
                  <a:outerShdw blurRad="38100" dist="38100" dir="2700000" algn="tl">
                    <a:srgbClr val="000000">
                      <a:alpha val="43137"/>
                    </a:srgbClr>
                  </a:outerShdw>
                </a:effectLst>
                <a:latin typeface="+mj-lt"/>
              </a:rPr>
              <a:t>- Po roce 1945 - Zemské divadlo</a:t>
            </a:r>
          </a:p>
          <a:p>
            <a:pPr>
              <a:buNone/>
            </a:pPr>
            <a:r>
              <a:rPr lang="cs-CZ" sz="2400" b="1" dirty="0" smtClean="0">
                <a:effectLst>
                  <a:outerShdw blurRad="38100" dist="38100" dir="2700000" algn="tl">
                    <a:srgbClr val="000000">
                      <a:alpha val="43137"/>
                    </a:srgbClr>
                  </a:outerShdw>
                </a:effectLst>
                <a:latin typeface="+mj-lt"/>
              </a:rPr>
              <a:t>- Bylo rekonstruováno ,po otevření bylo pronajato německým kočovným společnostem</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cs-CZ" altLang="cs-CZ" dirty="0" smtClean="0">
                <a:solidFill>
                  <a:schemeClr val="tx1"/>
                </a:solidFill>
              </a:rPr>
              <a:t>STARÁ RADNICE</a:t>
            </a:r>
          </a:p>
        </p:txBody>
      </p:sp>
      <p:sp>
        <p:nvSpPr>
          <p:cNvPr id="6" name="Zástupný symbol pro obsah 5"/>
          <p:cNvSpPr>
            <a:spLocks noGrp="1"/>
          </p:cNvSpPr>
          <p:nvPr>
            <p:ph idx="1"/>
          </p:nvPr>
        </p:nvSpPr>
        <p:spPr/>
        <p:txBody>
          <a:bodyPr>
            <a:normAutofit/>
          </a:bodyPr>
          <a:lstStyle/>
          <a:p>
            <a:pPr>
              <a:buNone/>
            </a:pPr>
            <a:r>
              <a:rPr lang="cs-CZ" sz="2400" dirty="0" smtClean="0">
                <a:latin typeface="+mj-lt"/>
              </a:rPr>
              <a:t>- Plnila svou funkci do roku 1930, pak tuto funkci přejala Nová radnice</a:t>
            </a:r>
          </a:p>
          <a:p>
            <a:pPr>
              <a:buNone/>
            </a:pPr>
            <a:r>
              <a:rPr lang="cs-CZ" sz="2400" dirty="0" smtClean="0">
                <a:latin typeface="+mj-lt"/>
              </a:rPr>
              <a:t>- První zmínky pochází z roku 1539, přesný rok dostavby není znám</a:t>
            </a:r>
          </a:p>
          <a:p>
            <a:pPr>
              <a:buNone/>
            </a:pPr>
            <a:r>
              <a:rPr lang="cs-CZ" sz="2400" dirty="0" smtClean="0">
                <a:latin typeface="+mj-lt"/>
              </a:rPr>
              <a:t>- V letech 1737 – 1780 byla radnice přestavěna a na vrchol umístěny hodiny</a:t>
            </a:r>
          </a:p>
          <a:p>
            <a:pPr>
              <a:buNone/>
            </a:pPr>
            <a:r>
              <a:rPr lang="cs-CZ" sz="2400" dirty="0" smtClean="0">
                <a:latin typeface="+mj-lt"/>
              </a:rPr>
              <a:t>- Po úderu bleskem v roce 1829 zchátrala a byla opravena</a:t>
            </a:r>
          </a:p>
          <a:p>
            <a:pPr>
              <a:buNone/>
            </a:pPr>
            <a:r>
              <a:rPr lang="cs-CZ" sz="2400" dirty="0" smtClean="0">
                <a:latin typeface="+mj-lt"/>
              </a:rPr>
              <a:t>- Od roku 1931 slouží jako sídlo Ostravského muzea</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 name="Zástupný symbol pro obsah 5" descr="PB102826.JPG"/>
          <p:cNvPicPr>
            <a:picLocks noGrp="1" noChangeAspect="1"/>
          </p:cNvPicPr>
          <p:nvPr>
            <p:ph idx="1"/>
          </p:nvPr>
        </p:nvPicPr>
        <p:blipFill>
          <a:blip r:embed="rId2" cstate="print"/>
          <a:stretch>
            <a:fillRect/>
          </a:stretch>
        </p:blipFill>
        <p:spPr>
          <a:xfrm>
            <a:off x="0" y="1"/>
            <a:ext cx="9144000" cy="6858000"/>
          </a:xfrm>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endParaRPr lang="cs-CZ" altLang="cs-CZ" dirty="0" smtClean="0"/>
          </a:p>
        </p:txBody>
      </p:sp>
      <p:pic>
        <p:nvPicPr>
          <p:cNvPr id="5123" name="Picture 13" descr="full_9091c5_f_normalFile3-stara-radnice002"/>
          <p:cNvPicPr>
            <a:picLocks noGrp="1" noChangeAspect="1" noChangeArrowheads="1"/>
          </p:cNvPicPr>
          <p:nvPr>
            <p:ph sz="half" idx="1"/>
          </p:nvPr>
        </p:nvPicPr>
        <p:blipFill>
          <a:blip r:embed="rId2" cstate="print"/>
          <a:srcRect/>
          <a:stretch>
            <a:fillRect/>
          </a:stretch>
        </p:blipFill>
        <p:spPr>
          <a:xfrm>
            <a:off x="0" y="1848248"/>
            <a:ext cx="3643306" cy="5009754"/>
          </a:xfrm>
          <a:prstGeom prst="rect">
            <a:avLst/>
          </a:prstGeom>
          <a:ln>
            <a:noFill/>
          </a:ln>
          <a:effectLst>
            <a:softEdge rad="112500"/>
          </a:effectLst>
        </p:spPr>
      </p:pic>
      <p:sp>
        <p:nvSpPr>
          <p:cNvPr id="5124" name="AutoShape 5" descr="Výsledek obrázku pro ostrava stara radnice"/>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cs-CZ"/>
          </a:p>
        </p:txBody>
      </p:sp>
      <p:sp>
        <p:nvSpPr>
          <p:cNvPr id="5125" name="AutoShape 7" descr="Výsledek obrázku pro ostrava stara radnice"/>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cs-CZ"/>
          </a:p>
        </p:txBody>
      </p:sp>
      <p:pic>
        <p:nvPicPr>
          <p:cNvPr id="5126" name="Picture 9" descr="stara-ostravska-radnice">
            <a:hlinkClick r:id="rId3"/>
          </p:cNvPr>
          <p:cNvPicPr>
            <a:picLocks noChangeAspect="1" noChangeArrowheads="1"/>
          </p:cNvPicPr>
          <p:nvPr/>
        </p:nvPicPr>
        <p:blipFill>
          <a:blip r:embed="rId4" cstate="print"/>
          <a:srcRect/>
          <a:stretch>
            <a:fillRect/>
          </a:stretch>
        </p:blipFill>
        <p:spPr bwMode="auto">
          <a:xfrm>
            <a:off x="5929322" y="2094238"/>
            <a:ext cx="3214678" cy="4763761"/>
          </a:xfrm>
          <a:prstGeom prst="rect">
            <a:avLst/>
          </a:prstGeom>
          <a:ln>
            <a:noFill/>
          </a:ln>
          <a:effectLst>
            <a:softEdge rad="112500"/>
          </a:effectLst>
        </p:spPr>
      </p:pic>
      <p:pic>
        <p:nvPicPr>
          <p:cNvPr id="5127" name="Picture 11" descr="image"/>
          <p:cNvPicPr>
            <a:picLocks noChangeAspect="1" noChangeArrowheads="1"/>
          </p:cNvPicPr>
          <p:nvPr/>
        </p:nvPicPr>
        <p:blipFill>
          <a:blip r:embed="rId5" cstate="print"/>
          <a:srcRect/>
          <a:stretch>
            <a:fillRect/>
          </a:stretch>
        </p:blipFill>
        <p:spPr bwMode="auto">
          <a:xfrm>
            <a:off x="1071538" y="0"/>
            <a:ext cx="3502375" cy="2071678"/>
          </a:xfrm>
          <a:prstGeom prst="rect">
            <a:avLst/>
          </a:prstGeom>
          <a:ln>
            <a:noFill/>
          </a:ln>
          <a:effectLst>
            <a:softEdge rad="112500"/>
          </a:effectLst>
        </p:spPr>
      </p:pic>
      <p:sp>
        <p:nvSpPr>
          <p:cNvPr id="5128" name="AutoShape 16" descr="Výsledek obrázku pro ostrava stara radnic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cs-CZ"/>
          </a:p>
        </p:txBody>
      </p:sp>
      <p:sp>
        <p:nvSpPr>
          <p:cNvPr id="5129" name="AutoShape 18" descr="Výsledek obrázku pro ostrava stara radnice"/>
          <p:cNvSpPr>
            <a:spLocks noChangeAspect="1" noChangeArrowheads="1"/>
          </p:cNvSpPr>
          <p:nvPr/>
        </p:nvSpPr>
        <p:spPr bwMode="auto">
          <a:xfrm>
            <a:off x="4865688" y="4495800"/>
            <a:ext cx="304800" cy="304800"/>
          </a:xfrm>
          <a:prstGeom prst="rect">
            <a:avLst/>
          </a:prstGeom>
          <a:noFill/>
          <a:ln w="9525">
            <a:noFill/>
            <a:miter lim="800000"/>
            <a:headEnd/>
            <a:tailEnd/>
          </a:ln>
        </p:spPr>
        <p:txBody>
          <a:bodyPr/>
          <a:lstStyle/>
          <a:p>
            <a:endParaRPr lang="cs-CZ"/>
          </a:p>
        </p:txBody>
      </p:sp>
      <p:pic>
        <p:nvPicPr>
          <p:cNvPr id="5130" name="Picture 20" descr="HIG3c6b4f_20_kopie">
            <a:hlinkClick r:id="rId6"/>
          </p:cNvPr>
          <p:cNvPicPr>
            <a:picLocks noGrp="1" noChangeAspect="1" noChangeArrowheads="1"/>
          </p:cNvPicPr>
          <p:nvPr>
            <p:ph sz="half" idx="2"/>
          </p:nvPr>
        </p:nvPicPr>
        <p:blipFill>
          <a:blip r:embed="rId7" cstate="print"/>
          <a:srcRect/>
          <a:stretch>
            <a:fillRect/>
          </a:stretch>
        </p:blipFill>
        <p:spPr>
          <a:xfrm>
            <a:off x="4786314" y="0"/>
            <a:ext cx="3214710" cy="2071678"/>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cs-CZ" altLang="cs-CZ" dirty="0" smtClean="0">
                <a:solidFill>
                  <a:schemeClr val="tx1"/>
                </a:solidFill>
              </a:rPr>
              <a:t>NÁMĚSTÍ</a:t>
            </a:r>
            <a:br>
              <a:rPr lang="cs-CZ" altLang="cs-CZ" dirty="0" smtClean="0">
                <a:solidFill>
                  <a:schemeClr val="tx1"/>
                </a:solidFill>
              </a:rPr>
            </a:br>
            <a:r>
              <a:rPr lang="cs-CZ" altLang="cs-CZ" dirty="0" smtClean="0">
                <a:solidFill>
                  <a:schemeClr val="tx1"/>
                </a:solidFill>
              </a:rPr>
              <a:t>T.G.MASARYKA</a:t>
            </a:r>
          </a:p>
        </p:txBody>
      </p:sp>
      <p:sp>
        <p:nvSpPr>
          <p:cNvPr id="31747" name="Rectangle 3"/>
          <p:cNvSpPr>
            <a:spLocks noGrp="1" noChangeArrowheads="1"/>
          </p:cNvSpPr>
          <p:nvPr>
            <p:ph type="subTitle" idx="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cs-CZ" altLang="cs-CZ" dirty="0" smtClean="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Masarykovo_náměstí_v_Ostravě.jpg"/>
          <p:cNvPicPr>
            <a:picLocks noGrp="1" noChangeAspect="1"/>
          </p:cNvPicPr>
          <p:nvPr>
            <p:ph idx="1"/>
          </p:nvPr>
        </p:nvPicPr>
        <p:blipFill>
          <a:blip r:embed="rId2" cstate="print"/>
          <a:stretch>
            <a:fillRect/>
          </a:stretch>
        </p:blipFill>
        <p:spPr>
          <a:xfrm>
            <a:off x="0" y="1"/>
            <a:ext cx="9144000" cy="6858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r>
              <a:rPr lang="cs-CZ" altLang="cs-CZ" dirty="0" smtClean="0">
                <a:solidFill>
                  <a:schemeClr val="tx1"/>
                </a:solidFill>
              </a:rPr>
              <a:t>ZAJÍMAVOSTI</a:t>
            </a:r>
          </a:p>
        </p:txBody>
      </p:sp>
      <p:sp>
        <p:nvSpPr>
          <p:cNvPr id="32771" name="Rectangle 3"/>
          <p:cNvSpPr>
            <a:spLocks noGrp="1" noChangeArrowheads="1"/>
          </p:cNvSpPr>
          <p:nvPr>
            <p:ph type="body" idx="1"/>
          </p:nvPr>
        </p:nvSpPr>
        <p:spPr/>
        <p:txBody>
          <a:bodyPr>
            <a:normAutofit/>
          </a:bodyPr>
          <a:lstStyle/>
          <a:p>
            <a:pPr>
              <a:buNone/>
              <a:defRPr/>
            </a:pPr>
            <a:r>
              <a:rPr lang="cs-CZ" altLang="cs-CZ" sz="2400" b="1" dirty="0" smtClean="0">
                <a:effectLst>
                  <a:outerShdw blurRad="38100" dist="38100" dir="2700000" algn="tl">
                    <a:srgbClr val="000000">
                      <a:alpha val="43137"/>
                    </a:srgbClr>
                  </a:outerShdw>
                </a:effectLst>
                <a:latin typeface="+mj-lt"/>
              </a:rPr>
              <a:t>- Centrální náměstí v Ostravě</a:t>
            </a:r>
          </a:p>
          <a:p>
            <a:pPr>
              <a:buNone/>
              <a:defRPr/>
            </a:pPr>
            <a:r>
              <a:rPr lang="cs-CZ" altLang="cs-CZ" sz="2400" b="1" dirty="0" smtClean="0">
                <a:effectLst>
                  <a:outerShdw blurRad="38100" dist="38100" dir="2700000" algn="tl">
                    <a:srgbClr val="000000">
                      <a:alpha val="43137"/>
                    </a:srgbClr>
                  </a:outerShdw>
                </a:effectLst>
                <a:latin typeface="+mj-lt"/>
              </a:rPr>
              <a:t>- Původně nepravidelný tvar písmene L</a:t>
            </a:r>
          </a:p>
          <a:p>
            <a:pPr>
              <a:buNone/>
              <a:defRPr/>
            </a:pPr>
            <a:r>
              <a:rPr lang="cs-CZ" altLang="cs-CZ" sz="2400" b="1" dirty="0" smtClean="0">
                <a:effectLst>
                  <a:outerShdw blurRad="38100" dist="38100" dir="2700000" algn="tl">
                    <a:srgbClr val="000000">
                      <a:alpha val="43137"/>
                    </a:srgbClr>
                  </a:outerShdw>
                </a:effectLst>
                <a:latin typeface="+mj-lt"/>
              </a:rPr>
              <a:t>- Mariánský sloup, socha sv. Floriána z 18. století a novodobý vodotrysk zabudovaný do dlažby z roku 2007 jsou dominantami</a:t>
            </a:r>
          </a:p>
          <a:p>
            <a:pPr>
              <a:buNone/>
              <a:defRPr/>
            </a:pPr>
            <a:r>
              <a:rPr lang="cs-CZ" altLang="cs-CZ" sz="2400" b="1" dirty="0" smtClean="0">
                <a:effectLst>
                  <a:outerShdw blurRad="38100" dist="38100" dir="2700000" algn="tl">
                    <a:srgbClr val="000000">
                      <a:alpha val="43137"/>
                    </a:srgbClr>
                  </a:outerShdw>
                </a:effectLst>
                <a:latin typeface="+mj-lt"/>
              </a:rPr>
              <a:t>- Dále je zde bronzová busta Prezidenta Osvoboditele a jedná se o zbudování jeho památníku</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strava,_Masarykovo_náměstí,_socha_svatého_Floriána_(1).JPG"/>
          <p:cNvPicPr>
            <a:picLocks noGrp="1" noChangeAspect="1"/>
          </p:cNvPicPr>
          <p:nvPr>
            <p:ph idx="1"/>
          </p:nvPr>
        </p:nvPicPr>
        <p:blipFill>
          <a:blip r:embed="rId2" cstate="print"/>
          <a:stretch>
            <a:fillRect/>
          </a:stretch>
        </p:blipFill>
        <p:spPr>
          <a:xfrm>
            <a:off x="2071670" y="0"/>
            <a:ext cx="5072098" cy="6858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defRPr/>
            </a:pPr>
            <a:r>
              <a:rPr lang="cs-CZ" altLang="cs-CZ" dirty="0" smtClean="0">
                <a:solidFill>
                  <a:schemeClr val="tx1"/>
                </a:solidFill>
              </a:rPr>
              <a:t>HISTORIE</a:t>
            </a:r>
          </a:p>
        </p:txBody>
      </p:sp>
      <p:sp>
        <p:nvSpPr>
          <p:cNvPr id="33795" name="Rectangle 3"/>
          <p:cNvSpPr>
            <a:spLocks noGrp="1" noChangeArrowheads="1"/>
          </p:cNvSpPr>
          <p:nvPr>
            <p:ph idx="1"/>
          </p:nvPr>
        </p:nvSpPr>
        <p:spPr>
          <a:xfrm>
            <a:off x="684213" y="1341438"/>
            <a:ext cx="8013700" cy="4813300"/>
          </a:xfrm>
        </p:spPr>
        <p:txBody>
          <a:bodyPr>
            <a:normAutofit/>
          </a:bodyPr>
          <a:lstStyle/>
          <a:p>
            <a:pPr eaLnBrk="1" hangingPunct="1">
              <a:buNone/>
              <a:defRPr/>
            </a:pPr>
            <a:r>
              <a:rPr lang="cs-CZ" altLang="cs-CZ" sz="2400" b="1" dirty="0" smtClean="0">
                <a:effectLst>
                  <a:outerShdw blurRad="38100" dist="38100" dir="2700000" algn="tl">
                    <a:srgbClr val="000000">
                      <a:alpha val="43137"/>
                    </a:srgbClr>
                  </a:outerShdw>
                </a:effectLst>
                <a:latin typeface="+mj-lt"/>
              </a:rPr>
              <a:t>- Od založení města lemováno nízkými dřevěnými měšťanskými domy na protáhlých úzkých parcelách (Nahrazeny zděnými až v 19. stol.)</a:t>
            </a:r>
          </a:p>
          <a:p>
            <a:pPr eaLnBrk="1" hangingPunct="1">
              <a:buNone/>
              <a:defRPr/>
            </a:pPr>
            <a:r>
              <a:rPr lang="cs-CZ" altLang="cs-CZ" sz="2400" b="1" dirty="0" smtClean="0">
                <a:effectLst>
                  <a:outerShdw blurRad="38100" dist="38100" dir="2700000" algn="tl">
                    <a:srgbClr val="000000">
                      <a:alpha val="43137"/>
                    </a:srgbClr>
                  </a:outerShdw>
                </a:effectLst>
                <a:latin typeface="+mj-lt"/>
              </a:rPr>
              <a:t>- Kromě konání výročních trhů bylo náměstí centrem kulturního, společenského a politického dění</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solidFill>
                  <a:schemeClr val="tx1"/>
                </a:solidFill>
              </a:rPr>
              <a:t>Vítkovické železárny</a:t>
            </a:r>
            <a:endParaRPr lang="cs-CZ" dirty="0">
              <a:solidFill>
                <a:schemeClr val="tx1"/>
              </a:solidFill>
            </a:endParaRPr>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xmlns="" val="1100122070"/>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500034" y="0"/>
            <a:ext cx="8229600" cy="1328758"/>
          </a:xfrm>
        </p:spPr>
        <p:txBody>
          <a:bodyPr/>
          <a:lstStyle/>
          <a:p>
            <a:r>
              <a:rPr lang="cs-CZ" dirty="0" smtClean="0">
                <a:solidFill>
                  <a:schemeClr val="tx1"/>
                </a:solidFill>
              </a:rPr>
              <a:t>Most Miloše Sýkory  </a:t>
            </a:r>
            <a:endParaRPr lang="cs-CZ" dirty="0">
              <a:solidFill>
                <a:schemeClr val="tx1"/>
              </a:solidFill>
            </a:endParaRPr>
          </a:p>
        </p:txBody>
      </p:sp>
      <p:sp>
        <p:nvSpPr>
          <p:cNvPr id="3" name="Podnadpis 2"/>
          <p:cNvSpPr>
            <a:spLocks noGrp="1"/>
          </p:cNvSpPr>
          <p:nvPr>
            <p:ph type="subTitle" idx="1"/>
          </p:nvPr>
        </p:nvSpPr>
        <p:spPr/>
        <p:txBody>
          <a:bodyPr/>
          <a:lstStyle/>
          <a:p>
            <a:endParaRPr lang="cs-CZ" dirty="0"/>
          </a:p>
        </p:txBody>
      </p:sp>
      <p:pic>
        <p:nvPicPr>
          <p:cNvPr id="4" name="Zástupný symbol pro obsah 5" descr="DSC_0254.jpg"/>
          <p:cNvPicPr>
            <a:picLocks noChangeAspect="1"/>
          </p:cNvPicPr>
          <p:nvPr/>
        </p:nvPicPr>
        <p:blipFill>
          <a:blip r:embed="rId2" cstate="print"/>
          <a:stretch>
            <a:fillRect/>
          </a:stretch>
        </p:blipFill>
        <p:spPr>
          <a:xfrm>
            <a:off x="0" y="1563624"/>
            <a:ext cx="9144000" cy="5294376"/>
          </a:xfrm>
          <a:prstGeom prst="rect">
            <a:avLst/>
          </a:prstGeom>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PB102838.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chemeClr val="tx1"/>
                </a:solidFill>
              </a:rPr>
              <a:t>Technické údaje</a:t>
            </a:r>
            <a:endParaRPr lang="cs-CZ" dirty="0">
              <a:solidFill>
                <a:schemeClr val="tx1"/>
              </a:solidFill>
            </a:endParaRPr>
          </a:p>
        </p:txBody>
      </p:sp>
      <p:sp>
        <p:nvSpPr>
          <p:cNvPr id="3" name="Zástupný symbol pro obsah 2"/>
          <p:cNvSpPr>
            <a:spLocks noGrp="1"/>
          </p:cNvSpPr>
          <p:nvPr>
            <p:ph idx="1"/>
          </p:nvPr>
        </p:nvSpPr>
        <p:spPr/>
        <p:txBody>
          <a:bodyPr>
            <a:normAutofit/>
          </a:bodyPr>
          <a:lstStyle/>
          <a:p>
            <a:pPr>
              <a:buNone/>
            </a:pPr>
            <a:r>
              <a:rPr lang="cs-CZ" sz="2400" b="1" dirty="0" smtClean="0">
                <a:effectLst>
                  <a:outerShdw blurRad="38100" dist="38100" dir="2700000" algn="tl">
                    <a:srgbClr val="000000">
                      <a:alpha val="43137"/>
                    </a:srgbClr>
                  </a:outerShdw>
                </a:effectLst>
                <a:latin typeface="+mj-lt"/>
              </a:rPr>
              <a:t>- Délka mostu – 92m</a:t>
            </a:r>
          </a:p>
          <a:p>
            <a:pPr>
              <a:buNone/>
            </a:pPr>
            <a:r>
              <a:rPr lang="cs-CZ" sz="2400" b="1" dirty="0" smtClean="0">
                <a:effectLst>
                  <a:outerShdw blurRad="38100" dist="38100" dir="2700000" algn="tl">
                    <a:srgbClr val="000000">
                      <a:alpha val="43137"/>
                    </a:srgbClr>
                  </a:outerShdw>
                </a:effectLst>
                <a:latin typeface="+mj-lt"/>
              </a:rPr>
              <a:t>- Šířka vč. chodníků – 16m</a:t>
            </a:r>
          </a:p>
          <a:p>
            <a:pPr>
              <a:buNone/>
            </a:pPr>
            <a:r>
              <a:rPr lang="cs-CZ" sz="2400" b="1" dirty="0" smtClean="0">
                <a:effectLst>
                  <a:outerShdw blurRad="38100" dist="38100" dir="2700000" algn="tl">
                    <a:srgbClr val="000000">
                      <a:alpha val="43137"/>
                    </a:srgbClr>
                  </a:outerShdw>
                </a:effectLst>
                <a:latin typeface="+mj-lt"/>
              </a:rPr>
              <a:t>- Sovětský tank T-34-76</a:t>
            </a:r>
            <a:endParaRPr lang="cs-CZ" sz="2400" b="1" dirty="0">
              <a:effectLst>
                <a:outerShdw blurRad="38100" dist="38100" dir="2700000" algn="tl">
                  <a:srgbClr val="000000">
                    <a:alpha val="43137"/>
                  </a:srgbClr>
                </a:outerShdw>
              </a:effectLst>
              <a:latin typeface="+mj-lt"/>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chemeClr val="tx1"/>
                </a:solidFill>
              </a:rPr>
              <a:t>Historie</a:t>
            </a:r>
            <a:endParaRPr lang="cs-CZ" dirty="0">
              <a:solidFill>
                <a:schemeClr val="tx1"/>
              </a:solidFill>
            </a:endParaRPr>
          </a:p>
        </p:txBody>
      </p:sp>
      <p:sp>
        <p:nvSpPr>
          <p:cNvPr id="3" name="Zástupný symbol pro obsah 2"/>
          <p:cNvSpPr>
            <a:spLocks noGrp="1"/>
          </p:cNvSpPr>
          <p:nvPr>
            <p:ph idx="1"/>
          </p:nvPr>
        </p:nvSpPr>
        <p:spPr/>
        <p:txBody>
          <a:bodyPr>
            <a:normAutofit/>
          </a:bodyPr>
          <a:lstStyle/>
          <a:p>
            <a:pPr>
              <a:buNone/>
            </a:pPr>
            <a:r>
              <a:rPr lang="cs-CZ" sz="2400" dirty="0" smtClean="0">
                <a:latin typeface="+mj-lt"/>
              </a:rPr>
              <a:t>- První zmínky o mostě přes řeku Ostravici z roku 1450</a:t>
            </a:r>
          </a:p>
          <a:p>
            <a:pPr>
              <a:buNone/>
            </a:pPr>
            <a:r>
              <a:rPr lang="cs-CZ" sz="2400" dirty="0" smtClean="0">
                <a:latin typeface="+mj-lt"/>
              </a:rPr>
              <a:t>- 30. léta 19. stol. – Nový elegantní dřevěný most na osmi kozlech</a:t>
            </a:r>
          </a:p>
          <a:p>
            <a:pPr>
              <a:buNone/>
            </a:pPr>
            <a:r>
              <a:rPr lang="cs-CZ" sz="2400" dirty="0" smtClean="0">
                <a:latin typeface="+mj-lt"/>
              </a:rPr>
              <a:t>- Stav tohoto mostu se za 11 let urputně zhoršil = Postaven nový, řetězový most (Josef Seifert)</a:t>
            </a:r>
          </a:p>
          <a:p>
            <a:pPr>
              <a:buNone/>
            </a:pPr>
            <a:r>
              <a:rPr lang="cs-CZ" sz="2400" dirty="0" smtClean="0">
                <a:latin typeface="+mj-lt"/>
              </a:rPr>
              <a:t>- 1886 – Nový ocelový Říšský most (</a:t>
            </a:r>
            <a:r>
              <a:rPr lang="cs-CZ" sz="2400" dirty="0" err="1" smtClean="0">
                <a:latin typeface="+mj-lt"/>
              </a:rPr>
              <a:t>Reichsbrücke</a:t>
            </a:r>
            <a:r>
              <a:rPr lang="cs-CZ" sz="2400" dirty="0" smtClean="0">
                <a:latin typeface="+mj-lt"/>
              </a:rPr>
              <a:t>) = Vítkovické železárny</a:t>
            </a:r>
            <a:endParaRPr lang="cs-CZ" sz="2400" dirty="0">
              <a:latin typeface="+mj-lt"/>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214290"/>
            <a:ext cx="8229600" cy="6240518"/>
          </a:xfrm>
        </p:spPr>
        <p:txBody>
          <a:bodyPr>
            <a:normAutofit/>
          </a:bodyPr>
          <a:lstStyle/>
          <a:p>
            <a:pPr>
              <a:buNone/>
            </a:pPr>
            <a:r>
              <a:rPr lang="cs-CZ" b="1" dirty="0" smtClean="0">
                <a:effectLst>
                  <a:outerShdw blurRad="38100" dist="38100" dir="2700000" algn="tl">
                    <a:srgbClr val="000000">
                      <a:alpha val="43137"/>
                    </a:srgbClr>
                  </a:outerShdw>
                </a:effectLst>
                <a:latin typeface="+mj-lt"/>
              </a:rPr>
              <a:t>-30.dubna 1945 – tanky 1. ČSLSTB* vjely do středu města a přes tento most chtěly pokračovat do </a:t>
            </a:r>
            <a:r>
              <a:rPr lang="cs-CZ" b="1" dirty="0" err="1" smtClean="0">
                <a:effectLst>
                  <a:outerShdw blurRad="38100" dist="38100" dir="2700000" algn="tl">
                    <a:srgbClr val="000000">
                      <a:alpha val="43137"/>
                    </a:srgbClr>
                  </a:outerShdw>
                </a:effectLst>
                <a:latin typeface="+mj-lt"/>
              </a:rPr>
              <a:t>Mihálkovic</a:t>
            </a:r>
            <a:r>
              <a:rPr lang="cs-CZ" b="1" dirty="0" smtClean="0">
                <a:effectLst>
                  <a:outerShdw blurRad="38100" dist="38100" dir="2700000" algn="tl">
                    <a:srgbClr val="000000">
                      <a:alpha val="43137"/>
                    </a:srgbClr>
                  </a:outerShdw>
                </a:effectLst>
                <a:latin typeface="+mj-lt"/>
              </a:rPr>
              <a:t> a </a:t>
            </a:r>
            <a:r>
              <a:rPr lang="cs-CZ" b="1" dirty="0" err="1" smtClean="0">
                <a:effectLst>
                  <a:outerShdw blurRad="38100" dist="38100" dir="2700000" algn="tl">
                    <a:srgbClr val="000000">
                      <a:alpha val="43137"/>
                    </a:srgbClr>
                  </a:outerShdw>
                </a:effectLst>
                <a:latin typeface="+mj-lt"/>
              </a:rPr>
              <a:t>Hladnova</a:t>
            </a:r>
            <a:endParaRPr lang="cs-CZ" b="1" dirty="0" smtClean="0">
              <a:effectLst>
                <a:outerShdw blurRad="38100" dist="38100" dir="2700000" algn="tl">
                  <a:srgbClr val="000000">
                    <a:alpha val="43137"/>
                  </a:srgbClr>
                </a:outerShdw>
              </a:effectLst>
              <a:latin typeface="+mj-lt"/>
            </a:endParaRPr>
          </a:p>
          <a:p>
            <a:pPr>
              <a:buNone/>
            </a:pPr>
            <a:r>
              <a:rPr lang="cs-CZ" b="1" dirty="0" smtClean="0">
                <a:effectLst>
                  <a:outerShdw blurRad="38100" dist="38100" dir="2700000" algn="tl">
                    <a:srgbClr val="000000">
                      <a:alpha val="43137"/>
                    </a:srgbClr>
                  </a:outerShdw>
                </a:effectLst>
                <a:latin typeface="+mj-lt"/>
              </a:rPr>
              <a:t>-Nacisté ovšem most podminovali, aby zabránili Rudé Armádě v postupu</a:t>
            </a:r>
          </a:p>
          <a:p>
            <a:pPr>
              <a:buNone/>
            </a:pPr>
            <a:r>
              <a:rPr lang="cs-CZ" b="1" dirty="0" smtClean="0">
                <a:effectLst>
                  <a:outerShdw blurRad="38100" dist="38100" dir="2700000" algn="tl">
                    <a:srgbClr val="000000">
                      <a:alpha val="43137"/>
                    </a:srgbClr>
                  </a:outerShdw>
                </a:effectLst>
                <a:latin typeface="+mj-lt"/>
              </a:rPr>
              <a:t>-24-</a:t>
            </a:r>
            <a:r>
              <a:rPr lang="cs-CZ" b="1" dirty="0" err="1" smtClean="0">
                <a:effectLst>
                  <a:outerShdw blurRad="38100" dist="38100" dir="2700000" algn="tl">
                    <a:srgbClr val="000000">
                      <a:alpha val="43137"/>
                    </a:srgbClr>
                  </a:outerShdw>
                </a:effectLst>
                <a:latin typeface="+mj-lt"/>
              </a:rPr>
              <a:t>letý</a:t>
            </a:r>
            <a:r>
              <a:rPr lang="cs-CZ" b="1" dirty="0" smtClean="0">
                <a:effectLst>
                  <a:outerShdw blurRad="38100" dist="38100" dir="2700000" algn="tl">
                    <a:srgbClr val="000000">
                      <a:alpha val="43137"/>
                    </a:srgbClr>
                  </a:outerShdw>
                </a:effectLst>
                <a:latin typeface="+mj-lt"/>
              </a:rPr>
              <a:t> mladík jménem Miloš Sýkora se dobrovolně přihlásil, že přestřihne dráty min, aby mohla Rudá Armáda pokračovat</a:t>
            </a:r>
          </a:p>
          <a:p>
            <a:pPr>
              <a:buNone/>
            </a:pPr>
            <a:r>
              <a:rPr lang="cs-CZ" b="1" dirty="0" smtClean="0">
                <a:effectLst>
                  <a:outerShdw blurRad="38100" dist="38100" dir="2700000" algn="tl">
                    <a:srgbClr val="000000">
                      <a:alpha val="43137"/>
                    </a:srgbClr>
                  </a:outerShdw>
                </a:effectLst>
                <a:latin typeface="+mj-lt"/>
              </a:rPr>
              <a:t>-Sýkorovi se to sice podařilo, ale při ústupu byl zastřelen nacisty</a:t>
            </a:r>
          </a:p>
          <a:p>
            <a:pPr>
              <a:buNone/>
            </a:pPr>
            <a:r>
              <a:rPr lang="cs-CZ" sz="2000" b="1" dirty="0" smtClean="0">
                <a:effectLst>
                  <a:outerShdw blurRad="38100" dist="38100" dir="2700000" algn="tl">
                    <a:srgbClr val="000000">
                      <a:alpha val="43137"/>
                    </a:srgbClr>
                  </a:outerShdw>
                </a:effectLst>
                <a:latin typeface="+mj-lt"/>
              </a:rPr>
              <a:t> *ČSLSTB = Československá Samostatná Tanková Brigáda</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PB102836.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PB102834.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chemeClr val="tx1"/>
                </a:solidFill>
              </a:rPr>
              <a:t>Tank T-34-76 č. 051</a:t>
            </a:r>
            <a:endParaRPr lang="cs-CZ" dirty="0">
              <a:solidFill>
                <a:schemeClr val="tx1"/>
              </a:solidFill>
            </a:endParaRPr>
          </a:p>
        </p:txBody>
      </p:sp>
      <p:sp>
        <p:nvSpPr>
          <p:cNvPr id="3" name="Zástupný symbol pro obsah 2"/>
          <p:cNvSpPr>
            <a:spLocks noGrp="1"/>
          </p:cNvSpPr>
          <p:nvPr>
            <p:ph idx="1"/>
          </p:nvPr>
        </p:nvSpPr>
        <p:spPr>
          <a:xfrm>
            <a:off x="457200" y="1357298"/>
            <a:ext cx="8229600" cy="5097510"/>
          </a:xfrm>
        </p:spPr>
        <p:txBody>
          <a:bodyPr>
            <a:normAutofit/>
          </a:bodyPr>
          <a:lstStyle/>
          <a:p>
            <a:pPr>
              <a:buNone/>
            </a:pPr>
            <a:r>
              <a:rPr lang="cs-CZ" sz="2400" b="1" dirty="0" smtClean="0">
                <a:effectLst>
                  <a:outerShdw blurRad="38100" dist="38100" dir="2700000" algn="tl">
                    <a:srgbClr val="000000">
                      <a:alpha val="43137"/>
                    </a:srgbClr>
                  </a:outerShdw>
                </a:effectLst>
                <a:latin typeface="+mj-lt"/>
              </a:rPr>
              <a:t>- Tento tank jako první projel přes most, ale na druhém břehu inkasoval 3 zásahy </a:t>
            </a:r>
            <a:r>
              <a:rPr lang="cs-CZ" sz="2400" b="1" dirty="0" err="1" smtClean="0">
                <a:effectLst>
                  <a:outerShdw blurRad="38100" dist="38100" dir="2700000" algn="tl">
                    <a:srgbClr val="000000">
                      <a:alpha val="43137"/>
                    </a:srgbClr>
                  </a:outerShdw>
                </a:effectLst>
                <a:latin typeface="+mj-lt"/>
              </a:rPr>
              <a:t>panzerfaustem</a:t>
            </a:r>
            <a:endParaRPr lang="cs-CZ" sz="2400" b="1" dirty="0" smtClean="0">
              <a:effectLst>
                <a:outerShdw blurRad="38100" dist="38100" dir="2700000" algn="tl">
                  <a:srgbClr val="000000">
                    <a:alpha val="43137"/>
                  </a:srgbClr>
                </a:outerShdw>
              </a:effectLst>
              <a:latin typeface="+mj-lt"/>
            </a:endParaRPr>
          </a:p>
          <a:p>
            <a:pPr>
              <a:buNone/>
            </a:pPr>
            <a:r>
              <a:rPr lang="cs-CZ" sz="2400" b="1" dirty="0" smtClean="0">
                <a:effectLst>
                  <a:outerShdw blurRad="38100" dist="38100" dir="2700000" algn="tl">
                    <a:srgbClr val="000000">
                      <a:alpha val="43137"/>
                    </a:srgbClr>
                  </a:outerShdw>
                </a:effectLst>
                <a:latin typeface="+mj-lt"/>
              </a:rPr>
              <a:t>- Posádku tvořili:</a:t>
            </a:r>
          </a:p>
          <a:p>
            <a:pPr>
              <a:buNone/>
            </a:pPr>
            <a:r>
              <a:rPr lang="cs-CZ" sz="2400" b="1" dirty="0" smtClean="0">
                <a:effectLst>
                  <a:outerShdw blurRad="38100" dist="38100" dir="2700000" algn="tl">
                    <a:srgbClr val="000000">
                      <a:alpha val="43137"/>
                    </a:srgbClr>
                  </a:outerShdw>
                </a:effectLst>
                <a:latin typeface="+mj-lt"/>
              </a:rPr>
              <a:t>    Velitel – Nikolaj </a:t>
            </a:r>
            <a:r>
              <a:rPr lang="cs-CZ" sz="2400" b="1" dirty="0" err="1" smtClean="0">
                <a:effectLst>
                  <a:outerShdw blurRad="38100" dist="38100" dir="2700000" algn="tl">
                    <a:srgbClr val="000000">
                      <a:alpha val="43137"/>
                    </a:srgbClr>
                  </a:outerShdw>
                </a:effectLst>
                <a:latin typeface="+mj-lt"/>
              </a:rPr>
              <a:t>Ivasjuk</a:t>
            </a:r>
            <a:r>
              <a:rPr lang="cs-CZ" sz="2400" b="1" dirty="0" smtClean="0">
                <a:effectLst>
                  <a:outerShdw blurRad="38100" dist="38100" dir="2700000" algn="tl">
                    <a:srgbClr val="000000">
                      <a:alpha val="43137"/>
                    </a:srgbClr>
                  </a:outerShdw>
                </a:effectLst>
                <a:latin typeface="+mj-lt"/>
              </a:rPr>
              <a:t> - raněn</a:t>
            </a:r>
          </a:p>
          <a:p>
            <a:pPr>
              <a:buNone/>
            </a:pPr>
            <a:r>
              <a:rPr lang="cs-CZ" sz="2400" b="1" dirty="0" smtClean="0">
                <a:effectLst>
                  <a:outerShdw blurRad="38100" dist="38100" dir="2700000" algn="tl">
                    <a:srgbClr val="000000">
                      <a:alpha val="43137"/>
                    </a:srgbClr>
                  </a:outerShdw>
                </a:effectLst>
                <a:latin typeface="+mj-lt"/>
              </a:rPr>
              <a:t>    Radista – Ivan </a:t>
            </a:r>
            <a:r>
              <a:rPr lang="cs-CZ" sz="2400" b="1" dirty="0" err="1" smtClean="0">
                <a:effectLst>
                  <a:outerShdw blurRad="38100" dist="38100" dir="2700000" algn="tl">
                    <a:srgbClr val="000000">
                      <a:alpha val="43137"/>
                    </a:srgbClr>
                  </a:outerShdw>
                </a:effectLst>
                <a:latin typeface="+mj-lt"/>
              </a:rPr>
              <a:t>Ahepjuk</a:t>
            </a:r>
            <a:r>
              <a:rPr lang="cs-CZ" sz="2400" b="1" dirty="0" smtClean="0">
                <a:effectLst>
                  <a:outerShdw blurRad="38100" dist="38100" dir="2700000" algn="tl">
                    <a:srgbClr val="000000">
                      <a:alpha val="43137"/>
                    </a:srgbClr>
                  </a:outerShdw>
                </a:effectLst>
                <a:latin typeface="+mj-lt"/>
              </a:rPr>
              <a:t> - zahynul</a:t>
            </a:r>
          </a:p>
          <a:p>
            <a:pPr>
              <a:buNone/>
            </a:pPr>
            <a:r>
              <a:rPr lang="cs-CZ" sz="2400" b="1" dirty="0" smtClean="0">
                <a:effectLst>
                  <a:outerShdw blurRad="38100" dist="38100" dir="2700000" algn="tl">
                    <a:srgbClr val="000000">
                      <a:alpha val="43137"/>
                    </a:srgbClr>
                  </a:outerShdw>
                </a:effectLst>
                <a:latin typeface="+mj-lt"/>
              </a:rPr>
              <a:t>    Střelec – Josef Vaněk – raněn</a:t>
            </a:r>
          </a:p>
          <a:p>
            <a:pPr>
              <a:buNone/>
            </a:pPr>
            <a:r>
              <a:rPr lang="cs-CZ" sz="2400" b="1" dirty="0" smtClean="0">
                <a:effectLst>
                  <a:outerShdw blurRad="38100" dist="38100" dir="2700000" algn="tl">
                    <a:srgbClr val="000000">
                      <a:alpha val="43137"/>
                    </a:srgbClr>
                  </a:outerShdw>
                </a:effectLst>
                <a:latin typeface="+mj-lt"/>
              </a:rPr>
              <a:t>    Řidič - Alexandr Hroch - raněn</a:t>
            </a:r>
            <a:endParaRPr lang="cs-CZ" sz="2400" b="1" dirty="0">
              <a:effectLst>
                <a:outerShdw blurRad="38100" dist="38100" dir="2700000" algn="tl">
                  <a:srgbClr val="000000">
                    <a:alpha val="43137"/>
                  </a:srgbClr>
                </a:outerShdw>
              </a:effectLst>
              <a:latin typeface="+mj-lt"/>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PB102831.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 name="Zástupný symbol pro obsah 5" descr="PB102828.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2308324"/>
          </a:xfrm>
          <a:prstGeom prst="rect">
            <a:avLst/>
          </a:prstGeom>
          <a:noFill/>
        </p:spPr>
        <p:txBody>
          <a:bodyPr wrap="square" rtlCol="0">
            <a:spAutoFit/>
          </a:bodyPr>
          <a:lstStyle/>
          <a:p>
            <a:pPr algn="ctr">
              <a:buFontTx/>
              <a:buChar char="-"/>
            </a:pPr>
            <a:r>
              <a:rPr lang="cs-CZ" sz="2400" b="1" dirty="0" smtClean="0">
                <a:effectLst>
                  <a:outerShdw blurRad="38100" dist="38100" dir="2700000" algn="tl">
                    <a:srgbClr val="000000">
                      <a:alpha val="43137"/>
                    </a:srgbClr>
                  </a:outerShdw>
                </a:effectLst>
                <a:latin typeface="+mj-lt"/>
              </a:rPr>
              <a:t>Byly </a:t>
            </a:r>
            <a:r>
              <a:rPr lang="cs-CZ" sz="2400" b="1" dirty="0" err="1" smtClean="0">
                <a:effectLst>
                  <a:outerShdw blurRad="38100" dist="38100" dir="2700000" algn="tl">
                    <a:srgbClr val="000000">
                      <a:alpha val="43137"/>
                    </a:srgbClr>
                  </a:outerShdw>
                </a:effectLst>
                <a:latin typeface="+mj-lt"/>
              </a:rPr>
              <a:t>nejvýznamějšími</a:t>
            </a:r>
            <a:r>
              <a:rPr lang="cs-CZ" sz="2400" b="1" dirty="0" smtClean="0">
                <a:effectLst>
                  <a:outerShdw blurRad="38100" dist="38100" dir="2700000" algn="tl">
                    <a:srgbClr val="000000">
                      <a:alpha val="43137"/>
                    </a:srgbClr>
                  </a:outerShdw>
                </a:effectLst>
                <a:latin typeface="+mj-lt"/>
              </a:rPr>
              <a:t> a největšími železárnami v ČR</a:t>
            </a:r>
          </a:p>
          <a:p>
            <a:pPr algn="ctr">
              <a:buFontTx/>
              <a:buChar char="-"/>
            </a:pPr>
            <a:r>
              <a:rPr lang="cs-CZ" sz="2400" b="1" dirty="0" smtClean="0">
                <a:effectLst>
                  <a:outerShdw blurRad="38100" dist="38100" dir="2700000" algn="tl">
                    <a:srgbClr val="000000">
                      <a:alpha val="43137"/>
                    </a:srgbClr>
                  </a:outerShdw>
                </a:effectLst>
                <a:latin typeface="+mj-lt"/>
              </a:rPr>
              <a:t>Rekordní produkce byla 19 917 115 t železa denně</a:t>
            </a:r>
          </a:p>
          <a:p>
            <a:pPr algn="ctr">
              <a:buFontTx/>
              <a:buChar char="-"/>
            </a:pPr>
            <a:r>
              <a:rPr lang="cs-CZ" sz="2400" b="1" dirty="0" smtClean="0">
                <a:effectLst>
                  <a:outerShdw blurRad="38100" dist="38100" dir="2700000" algn="tl">
                    <a:srgbClr val="000000">
                      <a:alpha val="43137"/>
                    </a:srgbClr>
                  </a:outerShdw>
                </a:effectLst>
                <a:latin typeface="+mj-lt"/>
              </a:rPr>
              <a:t>Tento údaj byl  zaznamenána v roce 1937</a:t>
            </a:r>
          </a:p>
          <a:p>
            <a:pPr algn="ctr">
              <a:buFontTx/>
              <a:buChar char="-"/>
            </a:pPr>
            <a:r>
              <a:rPr lang="cs-CZ" sz="2400" b="1" dirty="0" smtClean="0">
                <a:effectLst>
                  <a:outerShdw blurRad="38100" dist="38100" dir="2700000" algn="tl">
                    <a:srgbClr val="000000">
                      <a:alpha val="43137"/>
                    </a:srgbClr>
                  </a:outerShdw>
                </a:effectLst>
                <a:latin typeface="+mj-lt"/>
              </a:rPr>
              <a:t>Pracovalo zde 26 000 zaměstnanců</a:t>
            </a:r>
          </a:p>
          <a:p>
            <a:pPr algn="ctr">
              <a:buFontTx/>
              <a:buChar char="-"/>
            </a:pPr>
            <a:r>
              <a:rPr lang="cs-CZ" sz="2400" b="1" dirty="0" smtClean="0">
                <a:effectLst>
                  <a:outerShdw blurRad="38100" dist="38100" dir="2700000" algn="tl">
                    <a:srgbClr val="000000">
                      <a:alpha val="43137"/>
                    </a:srgbClr>
                  </a:outerShdw>
                </a:effectLst>
                <a:latin typeface="+mj-lt"/>
              </a:rPr>
              <a:t>Byly založeny roku 1828 arcibiskupem Rudolfem Janem Habsburským</a:t>
            </a:r>
            <a:endParaRPr lang="cs-CZ" sz="2400" b="1" dirty="0">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sz="8800" b="1" dirty="0" smtClean="0">
                <a:solidFill>
                  <a:schemeClr val="tx1"/>
                </a:solidFill>
              </a:rPr>
              <a:t>Nová radnice</a:t>
            </a:r>
            <a:endParaRPr lang="cs-CZ" sz="8800" b="1" dirty="0">
              <a:solidFill>
                <a:schemeClr val="tx1"/>
              </a:solidFill>
            </a:endParaRPr>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xmlns="" val="883244079"/>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pPr>
              <a:buNone/>
            </a:pPr>
            <a:r>
              <a:rPr lang="cs-CZ" b="1" dirty="0" smtClean="0">
                <a:effectLst>
                  <a:outerShdw blurRad="38100" dist="38100" dir="2700000" algn="tl">
                    <a:srgbClr val="000000">
                      <a:alpha val="43137"/>
                    </a:srgbClr>
                  </a:outerShdw>
                </a:effectLst>
                <a:latin typeface="+mj-lt"/>
              </a:rPr>
              <a:t>- Nová </a:t>
            </a:r>
            <a:r>
              <a:rPr lang="cs-CZ" b="1" dirty="0">
                <a:effectLst>
                  <a:outerShdw blurRad="38100" dist="38100" dir="2700000" algn="tl">
                    <a:srgbClr val="000000">
                      <a:alpha val="43137"/>
                    </a:srgbClr>
                  </a:outerShdw>
                </a:effectLst>
                <a:latin typeface="+mj-lt"/>
              </a:rPr>
              <a:t>radnice je nejznámější stavbou </a:t>
            </a:r>
            <a:r>
              <a:rPr lang="cs-CZ" b="1" dirty="0" smtClean="0">
                <a:effectLst>
                  <a:outerShdw blurRad="38100" dist="38100" dir="2700000" algn="tl">
                    <a:srgbClr val="000000">
                      <a:alpha val="43137"/>
                    </a:srgbClr>
                  </a:outerShdw>
                </a:effectLst>
                <a:latin typeface="+mj-lt"/>
              </a:rPr>
              <a:t>Ostravy</a:t>
            </a:r>
          </a:p>
          <a:p>
            <a:pPr>
              <a:buNone/>
            </a:pPr>
            <a:r>
              <a:rPr lang="cs-CZ" b="1" dirty="0" smtClean="0">
                <a:effectLst>
                  <a:outerShdw blurRad="38100" dist="38100" dir="2700000" algn="tl">
                    <a:srgbClr val="000000">
                      <a:alpha val="43137"/>
                    </a:srgbClr>
                  </a:outerShdw>
                </a:effectLst>
                <a:latin typeface="+mj-lt"/>
              </a:rPr>
              <a:t>- Stavěla </a:t>
            </a:r>
            <a:r>
              <a:rPr lang="cs-CZ" b="1" dirty="0">
                <a:effectLst>
                  <a:outerShdw blurRad="38100" dist="38100" dir="2700000" algn="tl">
                    <a:srgbClr val="000000">
                      <a:alpha val="43137"/>
                    </a:srgbClr>
                  </a:outerShdw>
                </a:effectLst>
                <a:latin typeface="+mj-lt"/>
              </a:rPr>
              <a:t>se v letech </a:t>
            </a:r>
            <a:r>
              <a:rPr lang="cs-CZ" b="1" dirty="0" smtClean="0">
                <a:effectLst>
                  <a:outerShdw blurRad="38100" dist="38100" dir="2700000" algn="tl">
                    <a:srgbClr val="000000">
                      <a:alpha val="43137"/>
                    </a:srgbClr>
                  </a:outerShdw>
                </a:effectLst>
                <a:latin typeface="+mj-lt"/>
              </a:rPr>
              <a:t>1925 až</a:t>
            </a:r>
            <a:r>
              <a:rPr lang="cs-CZ" b="1" dirty="0">
                <a:effectLst>
                  <a:outerShdw blurRad="38100" dist="38100" dir="2700000" algn="tl">
                    <a:srgbClr val="000000">
                      <a:alpha val="43137"/>
                    </a:srgbClr>
                  </a:outerShdw>
                </a:effectLst>
                <a:latin typeface="+mj-lt"/>
              </a:rPr>
              <a:t> </a:t>
            </a:r>
            <a:r>
              <a:rPr lang="cs-CZ" b="1" dirty="0" smtClean="0">
                <a:effectLst>
                  <a:outerShdw blurRad="38100" dist="38100" dir="2700000" algn="tl">
                    <a:srgbClr val="000000">
                      <a:alpha val="43137"/>
                    </a:srgbClr>
                  </a:outerShdw>
                </a:effectLst>
                <a:latin typeface="+mj-lt"/>
              </a:rPr>
              <a:t>1930</a:t>
            </a:r>
          </a:p>
          <a:p>
            <a:pPr>
              <a:buNone/>
            </a:pPr>
            <a:r>
              <a:rPr lang="cs-CZ" b="1" dirty="0" smtClean="0">
                <a:effectLst>
                  <a:outerShdw blurRad="38100" dist="38100" dir="2700000" algn="tl">
                    <a:srgbClr val="000000">
                      <a:alpha val="43137"/>
                    </a:srgbClr>
                  </a:outerShdw>
                </a:effectLst>
                <a:latin typeface="+mj-lt"/>
              </a:rPr>
              <a:t>- Měla to být kamenná budova s věží připomínající palác ve Florencii</a:t>
            </a:r>
          </a:p>
          <a:p>
            <a:pPr>
              <a:buNone/>
            </a:pPr>
            <a:r>
              <a:rPr lang="cs-CZ" b="1" dirty="0" smtClean="0">
                <a:effectLst>
                  <a:outerShdw blurRad="38100" dist="38100" dir="2700000" algn="tl">
                    <a:srgbClr val="000000">
                      <a:alpha val="43137"/>
                    </a:srgbClr>
                  </a:outerShdw>
                </a:effectLst>
                <a:latin typeface="+mj-lt"/>
              </a:rPr>
              <a:t>- Věž </a:t>
            </a:r>
            <a:r>
              <a:rPr lang="cs-CZ" b="1" dirty="0">
                <a:effectLst>
                  <a:outerShdw blurRad="38100" dist="38100" dir="2700000" algn="tl">
                    <a:srgbClr val="000000">
                      <a:alpha val="43137"/>
                    </a:srgbClr>
                  </a:outerShdw>
                </a:effectLst>
                <a:latin typeface="+mj-lt"/>
              </a:rPr>
              <a:t>je vysoká 85,6 </a:t>
            </a:r>
            <a:r>
              <a:rPr lang="cs-CZ" b="1" dirty="0" smtClean="0">
                <a:effectLst>
                  <a:outerShdw blurRad="38100" dist="38100" dir="2700000" algn="tl">
                    <a:srgbClr val="000000">
                      <a:alpha val="43137"/>
                    </a:srgbClr>
                  </a:outerShdw>
                </a:effectLst>
                <a:latin typeface="+mj-lt"/>
              </a:rPr>
              <a:t>metrů</a:t>
            </a:r>
          </a:p>
          <a:p>
            <a:pPr>
              <a:buNone/>
            </a:pPr>
            <a:r>
              <a:rPr lang="cs-CZ" b="1" dirty="0" smtClean="0">
                <a:effectLst>
                  <a:outerShdw blurRad="38100" dist="38100" dir="2700000" algn="tl">
                    <a:srgbClr val="000000">
                      <a:alpha val="43137"/>
                    </a:srgbClr>
                  </a:outerShdw>
                </a:effectLst>
                <a:latin typeface="+mj-lt"/>
              </a:rPr>
              <a:t>- Díky </a:t>
            </a:r>
            <a:r>
              <a:rPr lang="cs-CZ" b="1" dirty="0">
                <a:effectLst>
                  <a:outerShdw blurRad="38100" dist="38100" dir="2700000" algn="tl">
                    <a:srgbClr val="000000">
                      <a:alpha val="43137"/>
                    </a:srgbClr>
                  </a:outerShdw>
                </a:effectLst>
                <a:latin typeface="+mj-lt"/>
              </a:rPr>
              <a:t>85 m vysoké </a:t>
            </a:r>
            <a:r>
              <a:rPr lang="cs-CZ" b="1" dirty="0" smtClean="0">
                <a:effectLst>
                  <a:outerShdw blurRad="38100" dist="38100" dir="2700000" algn="tl">
                    <a:srgbClr val="000000">
                      <a:alpha val="43137"/>
                    </a:srgbClr>
                  </a:outerShdw>
                </a:effectLst>
                <a:latin typeface="+mj-lt"/>
              </a:rPr>
              <a:t>věži se </a:t>
            </a:r>
            <a:r>
              <a:rPr lang="cs-CZ" b="1" dirty="0">
                <a:effectLst>
                  <a:outerShdw blurRad="38100" dist="38100" dir="2700000" algn="tl">
                    <a:srgbClr val="000000">
                      <a:alpha val="43137"/>
                    </a:srgbClr>
                  </a:outerShdw>
                </a:effectLst>
                <a:latin typeface="+mj-lt"/>
              </a:rPr>
              <a:t>radnice stala nejvyšší radniční budovou v České </a:t>
            </a:r>
            <a:r>
              <a:rPr lang="cs-CZ" b="1" dirty="0" smtClean="0">
                <a:effectLst>
                  <a:outerShdw blurRad="38100" dist="38100" dir="2700000" algn="tl">
                    <a:srgbClr val="000000">
                      <a:alpha val="43137"/>
                    </a:srgbClr>
                  </a:outerShdw>
                </a:effectLst>
                <a:latin typeface="+mj-lt"/>
              </a:rPr>
              <a:t>republice</a:t>
            </a:r>
          </a:p>
          <a:p>
            <a:pPr>
              <a:buNone/>
            </a:pPr>
            <a:r>
              <a:rPr lang="cs-CZ" b="1" dirty="0" smtClean="0">
                <a:effectLst>
                  <a:outerShdw blurRad="38100" dist="38100" dir="2700000" algn="tl">
                    <a:srgbClr val="000000">
                      <a:alpha val="43137"/>
                    </a:srgbClr>
                  </a:outerShdw>
                </a:effectLst>
                <a:latin typeface="+mj-lt"/>
              </a:rPr>
              <a:t>- Ve </a:t>
            </a:r>
            <a:r>
              <a:rPr lang="cs-CZ" b="1" dirty="0">
                <a:effectLst>
                  <a:outerShdw blurRad="38100" dist="38100" dir="2700000" algn="tl">
                    <a:srgbClr val="000000">
                      <a:alpha val="43137"/>
                    </a:srgbClr>
                  </a:outerShdw>
                </a:effectLst>
                <a:latin typeface="+mj-lt"/>
              </a:rPr>
              <a:t>věži je informační centrum a možnost vyhlídky z terasy ve výšce 73 </a:t>
            </a:r>
            <a:r>
              <a:rPr lang="cs-CZ" b="1" dirty="0" smtClean="0">
                <a:effectLst>
                  <a:outerShdw blurRad="38100" dist="38100" dir="2700000" algn="tl">
                    <a:srgbClr val="000000">
                      <a:alpha val="43137"/>
                    </a:srgbClr>
                  </a:outerShdw>
                </a:effectLst>
                <a:latin typeface="+mj-lt"/>
              </a:rPr>
              <a:t>m</a:t>
            </a:r>
          </a:p>
          <a:p>
            <a:pPr>
              <a:buNone/>
            </a:pPr>
            <a:r>
              <a:rPr lang="cs-CZ" b="1" dirty="0" smtClean="0">
                <a:effectLst>
                  <a:outerShdw blurRad="38100" dist="38100" dir="2700000" algn="tl">
                    <a:srgbClr val="000000">
                      <a:alpha val="43137"/>
                    </a:srgbClr>
                  </a:outerShdw>
                </a:effectLst>
                <a:latin typeface="+mj-lt"/>
              </a:rPr>
              <a:t>- Vnitřní </a:t>
            </a:r>
            <a:r>
              <a:rPr lang="cs-CZ" b="1" dirty="0">
                <a:effectLst>
                  <a:outerShdw blurRad="38100" dist="38100" dir="2700000" algn="tl">
                    <a:srgbClr val="000000">
                      <a:alpha val="43137"/>
                    </a:srgbClr>
                  </a:outerShdw>
                </a:effectLst>
                <a:latin typeface="+mj-lt"/>
              </a:rPr>
              <a:t>interiéry jsou obloženy mramorem, mahagonem a jinými vzácnými </a:t>
            </a:r>
            <a:r>
              <a:rPr lang="cs-CZ" b="1" dirty="0" smtClean="0">
                <a:effectLst>
                  <a:outerShdw blurRad="38100" dist="38100" dir="2700000" algn="tl">
                    <a:srgbClr val="000000">
                      <a:alpha val="43137"/>
                    </a:srgbClr>
                  </a:outerShdw>
                </a:effectLst>
                <a:latin typeface="+mj-lt"/>
              </a:rPr>
              <a:t>dřevy</a:t>
            </a:r>
          </a:p>
          <a:p>
            <a:pPr>
              <a:buNone/>
            </a:pPr>
            <a:r>
              <a:rPr lang="cs-CZ" b="1" dirty="0" smtClean="0">
                <a:effectLst>
                  <a:outerShdw blurRad="38100" dist="38100" dir="2700000" algn="tl">
                    <a:srgbClr val="000000">
                      <a:alpha val="43137"/>
                    </a:srgbClr>
                  </a:outerShdw>
                </a:effectLst>
                <a:latin typeface="+mj-lt"/>
              </a:rPr>
              <a:t>- Čtyři </a:t>
            </a:r>
            <a:r>
              <a:rPr lang="cs-CZ" b="1" dirty="0">
                <a:effectLst>
                  <a:outerShdw blurRad="38100" dist="38100" dir="2700000" algn="tl">
                    <a:srgbClr val="000000">
                      <a:alpha val="43137"/>
                    </a:srgbClr>
                  </a:outerShdw>
                </a:effectLst>
                <a:latin typeface="+mj-lt"/>
              </a:rPr>
              <a:t>bronzové sochy vysoké 3,2 m od Václava Macha symbolizují čtyři funkce města: hornictví, obchod, vědu a </a:t>
            </a:r>
            <a:r>
              <a:rPr lang="cs-CZ" b="1" dirty="0" smtClean="0">
                <a:effectLst>
                  <a:outerShdw blurRad="38100" dist="38100" dir="2700000" algn="tl">
                    <a:srgbClr val="000000">
                      <a:alpha val="43137"/>
                    </a:srgbClr>
                  </a:outerShdw>
                </a:effectLst>
                <a:latin typeface="+mj-lt"/>
              </a:rPr>
              <a:t>hutnictví</a:t>
            </a:r>
          </a:p>
          <a:p>
            <a:endParaRPr lang="cs-CZ" dirty="0"/>
          </a:p>
        </p:txBody>
      </p:sp>
    </p:spTree>
    <p:extLst>
      <p:ext uri="{BB962C8B-B14F-4D97-AF65-F5344CB8AC3E}">
        <p14:creationId xmlns:p14="http://schemas.microsoft.com/office/powerpoint/2010/main" xmlns="" val="231487551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descr="PB102840.JPG"/>
          <p:cNvPicPr>
            <a:picLocks noGrp="1" noChangeAspect="1"/>
          </p:cNvPicPr>
          <p:nvPr>
            <p:ph idx="1"/>
          </p:nvPr>
        </p:nvPicPr>
        <p:blipFill>
          <a:blip r:embed="rId2" cstate="print"/>
          <a:stretch>
            <a:fillRect/>
          </a:stretch>
        </p:blipFill>
        <p:spPr>
          <a:xfrm>
            <a:off x="0" y="1"/>
            <a:ext cx="9144000" cy="6858000"/>
          </a:xfrm>
        </p:spPr>
      </p:pic>
    </p:spTree>
    <p:extLst>
      <p:ext uri="{BB962C8B-B14F-4D97-AF65-F5344CB8AC3E}">
        <p14:creationId xmlns:p14="http://schemas.microsoft.com/office/powerpoint/2010/main" xmlns="" val="965147078"/>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Autofit/>
          </a:bodyPr>
          <a:lstStyle/>
          <a:p>
            <a:pPr>
              <a:buNone/>
            </a:pPr>
            <a:r>
              <a:rPr lang="cs-CZ" sz="2000" b="1" dirty="0" smtClean="0">
                <a:effectLst>
                  <a:outerShdw blurRad="38100" dist="38100" dir="2700000" algn="tl">
                    <a:srgbClr val="000000">
                      <a:alpha val="43137"/>
                    </a:srgbClr>
                  </a:outerShdw>
                </a:effectLst>
                <a:latin typeface="+mj-lt"/>
              </a:rPr>
              <a:t>- 1</a:t>
            </a:r>
            <a:r>
              <a:rPr lang="cs-CZ" sz="2000" b="1" dirty="0">
                <a:effectLst>
                  <a:outerShdw blurRad="38100" dist="38100" dir="2700000" algn="tl">
                    <a:srgbClr val="000000">
                      <a:alpha val="43137"/>
                    </a:srgbClr>
                  </a:outerShdw>
                </a:effectLst>
                <a:latin typeface="+mj-lt"/>
              </a:rPr>
              <a:t>. července 1999 byla na Prokešovo náměstí před radnici umístěna socha Ikara od pražského akademického sochaře Františka </a:t>
            </a:r>
            <a:r>
              <a:rPr lang="cs-CZ" sz="2000" b="1" dirty="0" smtClean="0">
                <a:effectLst>
                  <a:outerShdw blurRad="38100" dist="38100" dir="2700000" algn="tl">
                    <a:srgbClr val="000000">
                      <a:alpha val="43137"/>
                    </a:srgbClr>
                  </a:outerShdw>
                </a:effectLst>
                <a:latin typeface="+mj-lt"/>
              </a:rPr>
              <a:t>Štorka</a:t>
            </a:r>
          </a:p>
          <a:p>
            <a:pPr>
              <a:buNone/>
            </a:pPr>
            <a:r>
              <a:rPr lang="cs-CZ" sz="2000" b="1" dirty="0" smtClean="0">
                <a:effectLst>
                  <a:outerShdw blurRad="38100" dist="38100" dir="2700000" algn="tl">
                    <a:srgbClr val="000000">
                      <a:alpha val="43137"/>
                    </a:srgbClr>
                  </a:outerShdw>
                </a:effectLst>
                <a:latin typeface="+mj-lt"/>
              </a:rPr>
              <a:t>- Měří </a:t>
            </a:r>
            <a:r>
              <a:rPr lang="cs-CZ" sz="2000" b="1" dirty="0">
                <a:effectLst>
                  <a:outerShdw blurRad="38100" dist="38100" dir="2700000" algn="tl">
                    <a:srgbClr val="000000">
                      <a:alpha val="43137"/>
                    </a:srgbClr>
                  </a:outerShdw>
                </a:effectLst>
                <a:latin typeface="+mj-lt"/>
              </a:rPr>
              <a:t>3,5 metru a jedná se o třetí největší bronzovou plastiku v České </a:t>
            </a:r>
            <a:r>
              <a:rPr lang="cs-CZ" sz="2000" b="1" dirty="0" smtClean="0">
                <a:effectLst>
                  <a:outerShdw blurRad="38100" dist="38100" dir="2700000" algn="tl">
                    <a:srgbClr val="000000">
                      <a:alpha val="43137"/>
                    </a:srgbClr>
                  </a:outerShdw>
                </a:effectLst>
                <a:latin typeface="+mj-lt"/>
              </a:rPr>
              <a:t>republice</a:t>
            </a:r>
          </a:p>
          <a:p>
            <a:pPr>
              <a:buNone/>
            </a:pPr>
            <a:r>
              <a:rPr lang="cs-CZ" sz="2000" b="1" dirty="0" smtClean="0">
                <a:effectLst>
                  <a:outerShdw blurRad="38100" dist="38100" dir="2700000" algn="tl">
                    <a:srgbClr val="000000">
                      <a:alpha val="43137"/>
                    </a:srgbClr>
                  </a:outerShdw>
                </a:effectLst>
                <a:latin typeface="+mj-lt"/>
              </a:rPr>
              <a:t>- Samotné </a:t>
            </a:r>
            <a:r>
              <a:rPr lang="cs-CZ" sz="2000" b="1" dirty="0">
                <a:effectLst>
                  <a:outerShdw blurRad="38100" dist="38100" dir="2700000" algn="tl">
                    <a:srgbClr val="000000">
                      <a:alpha val="43137"/>
                    </a:srgbClr>
                  </a:outerShdw>
                </a:effectLst>
                <a:latin typeface="+mj-lt"/>
              </a:rPr>
              <a:t>Prokešovo náměstí bylo původně zamýšleno jako plocha pro stavbu Masarykova pomníku, která se však nikdy </a:t>
            </a:r>
            <a:r>
              <a:rPr lang="cs-CZ" sz="2000" b="1" dirty="0" smtClean="0">
                <a:effectLst>
                  <a:outerShdw blurRad="38100" dist="38100" dir="2700000" algn="tl">
                    <a:srgbClr val="000000">
                      <a:alpha val="43137"/>
                    </a:srgbClr>
                  </a:outerShdw>
                </a:effectLst>
                <a:latin typeface="+mj-lt"/>
              </a:rPr>
              <a:t>neuskutečnila</a:t>
            </a:r>
          </a:p>
          <a:p>
            <a:pPr>
              <a:buNone/>
            </a:pPr>
            <a:r>
              <a:rPr lang="cs-CZ" sz="2000" b="1" dirty="0" smtClean="0">
                <a:effectLst>
                  <a:outerShdw blurRad="38100" dist="38100" dir="2700000" algn="tl">
                    <a:srgbClr val="000000">
                      <a:alpha val="43137"/>
                    </a:srgbClr>
                  </a:outerShdw>
                </a:effectLst>
                <a:latin typeface="+mj-lt"/>
              </a:rPr>
              <a:t>-</a:t>
            </a:r>
            <a:r>
              <a:rPr lang="cs-CZ" sz="2000" b="1" dirty="0">
                <a:effectLst>
                  <a:outerShdw blurRad="38100" dist="38100" dir="2700000" algn="tl">
                    <a:srgbClr val="000000">
                      <a:alpha val="43137"/>
                    </a:srgbClr>
                  </a:outerShdw>
                </a:effectLst>
                <a:latin typeface="+mj-lt"/>
              </a:rPr>
              <a:t> Proto byl prostor před radnicí pouze vydlážděn, přičemž uprostřed byla travnatá plocha. V letech 1945 až 1948 zde stál první československý tank, který vjel do Ostravy. </a:t>
            </a:r>
            <a:endParaRPr lang="cs-CZ" sz="2000" b="1" dirty="0" smtClean="0">
              <a:effectLst>
                <a:outerShdw blurRad="38100" dist="38100" dir="2700000" algn="tl">
                  <a:srgbClr val="000000">
                    <a:alpha val="43137"/>
                  </a:srgbClr>
                </a:outerShdw>
              </a:effectLst>
              <a:latin typeface="+mj-lt"/>
            </a:endParaRPr>
          </a:p>
          <a:p>
            <a:pPr>
              <a:buNone/>
            </a:pPr>
            <a:r>
              <a:rPr lang="cs-CZ" sz="2000" b="1" dirty="0" smtClean="0">
                <a:effectLst>
                  <a:outerShdw blurRad="38100" dist="38100" dir="2700000" algn="tl">
                    <a:srgbClr val="000000">
                      <a:alpha val="43137"/>
                    </a:srgbClr>
                  </a:outerShdw>
                </a:effectLst>
                <a:latin typeface="+mj-lt"/>
              </a:rPr>
              <a:t>- Ten </a:t>
            </a:r>
            <a:r>
              <a:rPr lang="cs-CZ" sz="2000" b="1" dirty="0">
                <a:effectLst>
                  <a:outerShdw blurRad="38100" dist="38100" dir="2700000" algn="tl">
                    <a:srgbClr val="000000">
                      <a:alpha val="43137"/>
                    </a:srgbClr>
                  </a:outerShdw>
                </a:effectLst>
                <a:latin typeface="+mj-lt"/>
              </a:rPr>
              <a:t>byl posléze přemístěn k Mostu pionýrů a po výbuchu plynového potrubí 25. listopadu 1976 byl tank přeložen na Slezskou Ostravu k Mostu Miloše Sýkory. Náměstí několikrát změnilo </a:t>
            </a:r>
            <a:r>
              <a:rPr lang="cs-CZ" sz="2000" b="1" dirty="0" smtClean="0">
                <a:effectLst>
                  <a:outerShdw blurRad="38100" dist="38100" dir="2700000" algn="tl">
                    <a:srgbClr val="000000">
                      <a:alpha val="43137"/>
                    </a:srgbClr>
                  </a:outerShdw>
                </a:effectLst>
                <a:latin typeface="+mj-lt"/>
              </a:rPr>
              <a:t>jméno</a:t>
            </a:r>
            <a:endParaRPr lang="cs-CZ" sz="2000" b="1"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xmlns="" val="3325147219"/>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www.ostrava.cz/cs/o-meste/aktualne/kampane/revitalizace-komenskeho-sadu/revitalizace-komenskeho-sadu/c-users-krzyzankovavl-desktop-komenska-c-ho-kom-historie.jpg"/>
          <p:cNvPicPr>
            <a:picLocks noChangeAspect="1"/>
          </p:cNvPicPr>
          <p:nvPr/>
        </p:nvPicPr>
        <p:blipFill>
          <a:blip r:embed="rId2" cstate="print"/>
          <a:srcRect/>
          <a:stretch>
            <a:fillRect/>
          </a:stretch>
        </p:blipFill>
        <p:spPr>
          <a:xfrm>
            <a:off x="5019720" y="3548768"/>
            <a:ext cx="3746875" cy="3185156"/>
          </a:xfrm>
          <a:prstGeom prst="rect">
            <a:avLst/>
          </a:prstGeom>
          <a:noFill/>
          <a:ln cap="flat">
            <a:noFill/>
          </a:ln>
        </p:spPr>
      </p:pic>
      <p:sp>
        <p:nvSpPr>
          <p:cNvPr id="3" name="Title 1"/>
          <p:cNvSpPr txBox="1">
            <a:spLocks noGrp="1"/>
          </p:cNvSpPr>
          <p:nvPr>
            <p:ph type="ctrTitle"/>
          </p:nvPr>
        </p:nvSpPr>
        <p:spPr>
          <a:xfrm>
            <a:off x="2406767" y="1252426"/>
            <a:ext cx="4632270" cy="1473198"/>
          </a:xfrm>
        </p:spPr>
        <p:txBody>
          <a:bodyPr>
            <a:normAutofit fontScale="90000"/>
          </a:bodyPr>
          <a:lstStyle/>
          <a:p>
            <a:pPr lvl="0"/>
            <a:r>
              <a:rPr lang="cs-CZ" dirty="0" smtClean="0">
                <a:solidFill>
                  <a:schemeClr val="tx1"/>
                </a:solidFill>
              </a:rPr>
              <a:t>Historie města </a:t>
            </a:r>
            <a:r>
              <a:rPr lang="cs-CZ" dirty="0">
                <a:solidFill>
                  <a:schemeClr val="tx1"/>
                </a:solidFill>
              </a:rPr>
              <a:t>Ostravy</a:t>
            </a:r>
          </a:p>
        </p:txBody>
      </p:sp>
      <p:sp>
        <p:nvSpPr>
          <p:cNvPr id="4" name="Subtitle 2"/>
          <p:cNvSpPr txBox="1">
            <a:spLocks noGrp="1"/>
          </p:cNvSpPr>
          <p:nvPr>
            <p:ph type="subTitle" idx="1"/>
          </p:nvPr>
        </p:nvSpPr>
        <p:spPr>
          <a:xfrm rot="10799991">
            <a:off x="-15422847" y="7867004"/>
            <a:ext cx="41785286" cy="2860005"/>
          </a:xfrm>
        </p:spPr>
        <p:txBody>
          <a:bodyPr/>
          <a:lstStyle/>
          <a:p>
            <a:endParaRPr lang="cs-CZ"/>
          </a:p>
        </p:txBody>
      </p:sp>
      <p:pic>
        <p:nvPicPr>
          <p:cNvPr id="5" name="Picture 2" descr="https://www.ostrava.cz/cs/o-meste/historie-mesta/copy_of_historie/venuseweb.jpg"/>
          <p:cNvPicPr>
            <a:picLocks noChangeAspect="1"/>
          </p:cNvPicPr>
          <p:nvPr/>
        </p:nvPicPr>
        <p:blipFill>
          <a:blip r:embed="rId3" cstate="print"/>
          <a:srcRect/>
          <a:stretch>
            <a:fillRect/>
          </a:stretch>
        </p:blipFill>
        <p:spPr>
          <a:xfrm>
            <a:off x="376429" y="490759"/>
            <a:ext cx="2219393" cy="4124373"/>
          </a:xfrm>
          <a:prstGeom prst="rect">
            <a:avLst/>
          </a:prstGeom>
          <a:noFill/>
          <a:ln cap="flat">
            <a:noFill/>
          </a:ln>
        </p:spPr>
      </p:pic>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853512" y="618070"/>
            <a:ext cx="6944287" cy="1143000"/>
          </a:xfrm>
        </p:spPr>
        <p:txBody>
          <a:bodyPr anchorCtr="1">
            <a:normAutofit fontScale="90000"/>
          </a:bodyPr>
          <a:lstStyle/>
          <a:p>
            <a:pPr lvl="0" algn="ctr"/>
            <a:r>
              <a:rPr lang="cs-CZ" sz="2000" dirty="0" smtClean="0">
                <a:solidFill>
                  <a:schemeClr val="tx1"/>
                </a:solidFill>
              </a:rPr>
              <a:t>Pod </a:t>
            </a:r>
            <a:r>
              <a:rPr lang="cs-CZ" sz="2000" dirty="0">
                <a:solidFill>
                  <a:schemeClr val="tx1"/>
                </a:solidFill>
              </a:rPr>
              <a:t>Bájným </a:t>
            </a:r>
            <a:r>
              <a:rPr lang="cs-CZ" sz="2000" dirty="0" err="1" smtClean="0">
                <a:solidFill>
                  <a:schemeClr val="tx1"/>
                </a:solidFill>
              </a:rPr>
              <a:t>Landekem</a:t>
            </a:r>
            <a:r>
              <a:rPr lang="cs-CZ" sz="1300" dirty="0">
                <a:solidFill>
                  <a:schemeClr val="tx1"/>
                </a:solidFill>
              </a:rPr>
              <a:t/>
            </a:r>
            <a:br>
              <a:rPr lang="cs-CZ" sz="1300" dirty="0">
                <a:solidFill>
                  <a:schemeClr val="tx1"/>
                </a:solidFill>
              </a:rPr>
            </a:br>
            <a:r>
              <a:rPr lang="cs-CZ" sz="1800" dirty="0">
                <a:solidFill>
                  <a:schemeClr val="tx1"/>
                </a:solidFill>
              </a:rPr>
              <a:t>Ostrava dostala jméno podle řeky Ostravice, která město rozděluje na moravskou a slezskou část. Základ slova Ostrava znamená „ostře, rychle, bystře tekoucí řeku“. Osídlení území, na kterém dnešní město leží, je poprvé doloženo už ve starší době kamenné. Asi před 25 tisíci lety měli na vrchu </a:t>
            </a:r>
            <a:r>
              <a:rPr lang="cs-CZ" sz="1800" dirty="0" err="1">
                <a:solidFill>
                  <a:schemeClr val="tx1"/>
                </a:solidFill>
              </a:rPr>
              <a:t>Landek</a:t>
            </a:r>
            <a:r>
              <a:rPr lang="cs-CZ" sz="1800" dirty="0">
                <a:solidFill>
                  <a:schemeClr val="tx1"/>
                </a:solidFill>
              </a:rPr>
              <a:t> svá tábořiště lovci mamutů, což dokládají četné archeologické nálezy. </a:t>
            </a:r>
            <a:endParaRPr lang="cs-CZ" sz="1300" dirty="0">
              <a:solidFill>
                <a:schemeClr val="tx1"/>
              </a:solidFill>
            </a:endParaRPr>
          </a:p>
        </p:txBody>
      </p:sp>
      <p:pic>
        <p:nvPicPr>
          <p:cNvPr id="3" name="Content Placeholder 2" descr="https://www.ostrava.cz/cs/o-meste/historie-mesta/copy_of_historie/venuseweb.jpg"/>
          <p:cNvPicPr>
            <a:picLocks noGrp="1" noChangeAspect="1"/>
          </p:cNvPicPr>
          <p:nvPr>
            <p:ph idx="1"/>
          </p:nvPr>
        </p:nvPicPr>
        <p:blipFill>
          <a:blip r:embed="rId2" cstate="print"/>
          <a:srcRect/>
          <a:stretch>
            <a:fillRect/>
          </a:stretch>
        </p:blipFill>
        <p:spPr>
          <a:xfrm>
            <a:off x="712814" y="2252707"/>
            <a:ext cx="2316138" cy="4304153"/>
          </a:xfrm>
        </p:spPr>
      </p:pic>
      <p:pic>
        <p:nvPicPr>
          <p:cNvPr id="4" name="Picture 4" descr="https://www.ostrava.cz/cs/o-meste/historie-mesta/copy_of_historie/hradhistorickyweb.jpg"/>
          <p:cNvPicPr>
            <a:picLocks noChangeAspect="1"/>
          </p:cNvPicPr>
          <p:nvPr/>
        </p:nvPicPr>
        <p:blipFill>
          <a:blip r:embed="rId3" cstate="print"/>
          <a:srcRect/>
          <a:stretch>
            <a:fillRect/>
          </a:stretch>
        </p:blipFill>
        <p:spPr>
          <a:xfrm>
            <a:off x="3382963" y="2317776"/>
            <a:ext cx="4910135" cy="4239085"/>
          </a:xfrm>
          <a:prstGeom prst="rect">
            <a:avLst/>
          </a:prstGeom>
          <a:noFill/>
          <a:ln cap="flat">
            <a:noFill/>
          </a:ln>
        </p:spPr>
      </p:pic>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900661" y="753529"/>
            <a:ext cx="7633742" cy="1227664"/>
          </a:xfrm>
        </p:spPr>
        <p:txBody>
          <a:bodyPr anchorCtr="1">
            <a:normAutofit fontScale="90000"/>
          </a:bodyPr>
          <a:lstStyle/>
          <a:p>
            <a:pPr lvl="0" algn="ctr"/>
            <a:r>
              <a:rPr lang="cs-CZ" sz="2000" dirty="0">
                <a:solidFill>
                  <a:schemeClr val="tx1"/>
                </a:solidFill>
              </a:rPr>
              <a:t>Zrození středověkého města</a:t>
            </a:r>
            <a:r>
              <a:rPr lang="cs-CZ" sz="1300" dirty="0">
                <a:solidFill>
                  <a:schemeClr val="tx1"/>
                </a:solidFill>
              </a:rPr>
              <a:t/>
            </a:r>
            <a:br>
              <a:rPr lang="cs-CZ" sz="1300" dirty="0">
                <a:solidFill>
                  <a:schemeClr val="tx1"/>
                </a:solidFill>
              </a:rPr>
            </a:br>
            <a:r>
              <a:rPr lang="cs-CZ" sz="1800" dirty="0">
                <a:solidFill>
                  <a:schemeClr val="tx1"/>
                </a:solidFill>
              </a:rPr>
              <a:t>K nejstarším ostravským vsím patří Polská (dnes Slezská) Ostrava, která je zmíněna v jednom z dokumentů papeže Řehoře IX. již v roce 1229. Ke střežení hranice mezi polským a českým státem byl na ostrohu nad soutokem řeky Lučiny s Ostravicí vybudován </a:t>
            </a:r>
            <a:r>
              <a:rPr lang="cs-CZ" sz="1800" dirty="0" err="1">
                <a:solidFill>
                  <a:schemeClr val="tx1"/>
                </a:solidFill>
              </a:rPr>
              <a:t>Slezskoostravský</a:t>
            </a:r>
            <a:r>
              <a:rPr lang="cs-CZ" sz="1800" dirty="0">
                <a:solidFill>
                  <a:schemeClr val="tx1"/>
                </a:solidFill>
              </a:rPr>
              <a:t> hrad zaznamenaný v listině z roku 1297. Dnešní Moravské Ostravě, jejíž název je poprvé uveden v závěti olomouckého biskupa Bruna ze </a:t>
            </a:r>
            <a:r>
              <a:rPr lang="cs-CZ" sz="1800" dirty="0" err="1">
                <a:solidFill>
                  <a:schemeClr val="tx1"/>
                </a:solidFill>
              </a:rPr>
              <a:t>Schauenburku</a:t>
            </a:r>
            <a:r>
              <a:rPr lang="cs-CZ" sz="1800" dirty="0">
                <a:solidFill>
                  <a:schemeClr val="tx1"/>
                </a:solidFill>
              </a:rPr>
              <a:t> v roce 1267, byl statut města udělen zcela jistě před rokem 1279.</a:t>
            </a:r>
            <a:endParaRPr lang="cs-CZ" sz="1300" dirty="0">
              <a:solidFill>
                <a:schemeClr val="tx1"/>
              </a:solidFill>
            </a:endParaRPr>
          </a:p>
        </p:txBody>
      </p:sp>
      <p:pic>
        <p:nvPicPr>
          <p:cNvPr id="3" name="Content Placeholder 2" descr="https://www.ostrava.cz/cs/o-meste/historie-mesta/copy_of_historie/kostelweb.jpg"/>
          <p:cNvPicPr>
            <a:picLocks noGrp="1" noChangeAspect="1"/>
          </p:cNvPicPr>
          <p:nvPr>
            <p:ph idx="1"/>
          </p:nvPr>
        </p:nvPicPr>
        <p:blipFill>
          <a:blip r:embed="rId2" cstate="print"/>
          <a:srcRect/>
          <a:stretch>
            <a:fillRect/>
          </a:stretch>
        </p:blipFill>
        <p:spPr>
          <a:xfrm>
            <a:off x="1547664" y="2492896"/>
            <a:ext cx="6120680" cy="4218695"/>
          </a:xfrm>
        </p:spPr>
      </p:pic>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938758" y="285729"/>
            <a:ext cx="7419456" cy="1712398"/>
          </a:xfrm>
        </p:spPr>
        <p:txBody>
          <a:bodyPr anchorCtr="1">
            <a:normAutofit fontScale="90000"/>
          </a:bodyPr>
          <a:lstStyle/>
          <a:p>
            <a:pPr lvl="0" algn="ctr"/>
            <a:r>
              <a:rPr lang="cs-CZ" sz="1800" dirty="0"/>
              <a:t/>
            </a:r>
            <a:br>
              <a:rPr lang="cs-CZ" sz="1800" dirty="0"/>
            </a:br>
            <a:r>
              <a:rPr lang="cs-CZ" sz="1800" dirty="0" smtClean="0"/>
              <a:t/>
            </a:r>
            <a:br>
              <a:rPr lang="cs-CZ" sz="1800" dirty="0" smtClean="0"/>
            </a:br>
            <a:r>
              <a:rPr lang="cs-CZ" sz="1800" dirty="0" smtClean="0"/>
              <a:t/>
            </a:r>
            <a:br>
              <a:rPr lang="cs-CZ" sz="1800" dirty="0" smtClean="0"/>
            </a:br>
            <a:r>
              <a:rPr lang="cs-CZ" sz="1800" dirty="0" smtClean="0">
                <a:solidFill>
                  <a:schemeClr val="tx1"/>
                </a:solidFill>
              </a:rPr>
              <a:t>Sen o velké Ostravě se vyplnil</a:t>
            </a:r>
            <a:r>
              <a:rPr lang="cs-CZ" sz="1800" dirty="0" smtClean="0"/>
              <a:t/>
            </a:r>
            <a:br>
              <a:rPr lang="cs-CZ" sz="1800" dirty="0" smtClean="0"/>
            </a:br>
            <a:r>
              <a:rPr lang="cs-CZ" sz="1800" dirty="0" smtClean="0">
                <a:solidFill>
                  <a:schemeClr val="tx1"/>
                </a:solidFill>
                <a:effectLst>
                  <a:outerShdw blurRad="38100" dist="38100" dir="2700000" algn="tl">
                    <a:srgbClr val="000000">
                      <a:alpha val="43137"/>
                    </a:srgbClr>
                  </a:outerShdw>
                </a:effectLst>
              </a:rPr>
              <a:t>K </a:t>
            </a:r>
            <a:r>
              <a:rPr lang="cs-CZ" sz="1800" dirty="0">
                <a:solidFill>
                  <a:schemeClr val="tx1"/>
                </a:solidFill>
                <a:effectLst>
                  <a:outerShdw blurRad="38100" dist="38100" dir="2700000" algn="tl">
                    <a:srgbClr val="000000">
                      <a:alpha val="43137"/>
                    </a:srgbClr>
                  </a:outerShdw>
                </a:effectLst>
              </a:rPr>
              <a:t>1. 1. 1924 byla vytvořena tzv. Velká Ostrava, která přinesla sloučení sedmi moravských obcí v jeden celek (Moravská Ostrava, Přívoz, Mariánské Hory, Vítkovice, </a:t>
            </a:r>
            <a:r>
              <a:rPr lang="cs-CZ" sz="1800" dirty="0" err="1">
                <a:solidFill>
                  <a:schemeClr val="tx1"/>
                </a:solidFill>
                <a:effectLst>
                  <a:outerShdw blurRad="38100" dist="38100" dir="2700000" algn="tl">
                    <a:srgbClr val="000000">
                      <a:alpha val="43137"/>
                    </a:srgbClr>
                  </a:outerShdw>
                </a:effectLst>
              </a:rPr>
              <a:t>Hrabůvka</a:t>
            </a:r>
            <a:r>
              <a:rPr lang="cs-CZ" sz="1800" dirty="0">
                <a:solidFill>
                  <a:schemeClr val="tx1"/>
                </a:solidFill>
                <a:effectLst>
                  <a:outerShdw blurRad="38100" dist="38100" dir="2700000" algn="tl">
                    <a:srgbClr val="000000">
                      <a:alpha val="43137"/>
                    </a:srgbClr>
                  </a:outerShdw>
                </a:effectLst>
              </a:rPr>
              <a:t>, Nová Ves a Zábřeh nad Odrou). To významně ovlivnilo stavební vývoj města. Vyrostla řada obchodních domů, bank, administrativně správních budov. Nejvíce pozornosti připoutala 28. října 1930 slavnostně otevřená Nová radnice s kvadratickou 75 m vysokou prosklenou věží. Život města ovlivnila v letech 1929-1934 výrazně světová hospodářská </a:t>
            </a:r>
            <a:r>
              <a:rPr lang="cs-CZ" sz="1800" dirty="0" smtClean="0">
                <a:solidFill>
                  <a:schemeClr val="tx1"/>
                </a:solidFill>
                <a:effectLst>
                  <a:outerShdw blurRad="38100" dist="38100" dir="2700000" algn="tl">
                    <a:srgbClr val="000000">
                      <a:alpha val="43137"/>
                    </a:srgbClr>
                  </a:outerShdw>
                </a:effectLst>
              </a:rPr>
              <a:t>krize.</a:t>
            </a:r>
            <a:r>
              <a:rPr lang="cs-CZ" sz="1800" dirty="0">
                <a:solidFill>
                  <a:schemeClr val="tx1"/>
                </a:solidFill>
                <a:effectLst>
                  <a:outerShdw blurRad="38100" dist="38100" dir="2700000" algn="tl">
                    <a:srgbClr val="000000">
                      <a:alpha val="43137"/>
                    </a:srgbClr>
                  </a:outerShdw>
                </a:effectLst>
              </a:rPr>
              <a:t/>
            </a:r>
            <a:br>
              <a:rPr lang="cs-CZ" sz="1800" dirty="0">
                <a:solidFill>
                  <a:schemeClr val="tx1"/>
                </a:solidFill>
                <a:effectLst>
                  <a:outerShdw blurRad="38100" dist="38100" dir="2700000" algn="tl">
                    <a:srgbClr val="000000">
                      <a:alpha val="43137"/>
                    </a:srgbClr>
                  </a:outerShdw>
                </a:effectLst>
              </a:rPr>
            </a:br>
            <a:endParaRPr lang="cs-CZ" sz="1800" dirty="0">
              <a:solidFill>
                <a:schemeClr val="tx1"/>
              </a:solidFill>
              <a:effectLst>
                <a:outerShdw blurRad="38100" dist="38100" dir="2700000" algn="tl">
                  <a:srgbClr val="000000">
                    <a:alpha val="43137"/>
                  </a:srgbClr>
                </a:outerShdw>
              </a:effectLst>
            </a:endParaRPr>
          </a:p>
        </p:txBody>
      </p:sp>
      <p:pic>
        <p:nvPicPr>
          <p:cNvPr id="3" name="Content Placeholder 2" descr="https://www.ostrava.cz/cs/o-meste/historie-mesta/copy_of_historie/okupaceweb.jpg"/>
          <p:cNvPicPr>
            <a:picLocks noGrp="1" noChangeAspect="1"/>
          </p:cNvPicPr>
          <p:nvPr>
            <p:ph idx="1"/>
          </p:nvPr>
        </p:nvPicPr>
        <p:blipFill>
          <a:blip r:embed="rId2" cstate="print"/>
          <a:srcRect/>
          <a:stretch>
            <a:fillRect/>
          </a:stretch>
        </p:blipFill>
        <p:spPr>
          <a:xfrm>
            <a:off x="2357422" y="3000372"/>
            <a:ext cx="4611689" cy="3500438"/>
          </a:xfrm>
        </p:spPr>
      </p:pic>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nchorCtr="1">
            <a:normAutofit fontScale="90000"/>
          </a:bodyPr>
          <a:lstStyle/>
          <a:p>
            <a:pPr lvl="0" algn="ctr"/>
            <a:r>
              <a:rPr lang="cs-CZ" sz="1800" dirty="0" smtClean="0"/>
              <a:t/>
            </a:r>
            <a:br>
              <a:rPr lang="cs-CZ" sz="1800" dirty="0" smtClean="0"/>
            </a:br>
            <a:r>
              <a:rPr lang="cs-CZ" sz="1800" dirty="0" smtClean="0"/>
              <a:t/>
            </a:r>
            <a:br>
              <a:rPr lang="cs-CZ" sz="1800" dirty="0" smtClean="0"/>
            </a:br>
            <a:r>
              <a:rPr lang="cs-CZ" sz="1800" dirty="0" smtClean="0"/>
              <a:t/>
            </a:r>
            <a:br>
              <a:rPr lang="cs-CZ" sz="1800" dirty="0" smtClean="0"/>
            </a:br>
            <a:r>
              <a:rPr lang="cs-CZ" sz="1800" dirty="0" smtClean="0">
                <a:solidFill>
                  <a:schemeClr val="tx1"/>
                </a:solidFill>
              </a:rPr>
              <a:t>Ocelovým </a:t>
            </a:r>
            <a:r>
              <a:rPr lang="cs-CZ" sz="1800" dirty="0">
                <a:solidFill>
                  <a:schemeClr val="tx1"/>
                </a:solidFill>
              </a:rPr>
              <a:t>srdcem republiky</a:t>
            </a:r>
            <a:br>
              <a:rPr lang="cs-CZ" sz="1800" dirty="0">
                <a:solidFill>
                  <a:schemeClr val="tx1"/>
                </a:solidFill>
              </a:rPr>
            </a:br>
            <a:r>
              <a:rPr lang="cs-CZ" sz="1800" dirty="0">
                <a:solidFill>
                  <a:schemeClr val="tx1"/>
                </a:solidFill>
              </a:rPr>
              <a:t>Po roce 1945 a v průběhu padesátých let 20. století se Československo orientovalo na rozvoj hornictví, ocelářství a dalších oborů těžkého průmyslu. Jeho centrem se stala Ostrava, v té době </a:t>
            </a:r>
            <a:r>
              <a:rPr lang="cs-CZ" sz="1800" dirty="0" err="1">
                <a:solidFill>
                  <a:schemeClr val="tx1"/>
                </a:solidFill>
              </a:rPr>
              <a:t>nazývana</a:t>
            </a:r>
            <a:r>
              <a:rPr lang="cs-CZ" sz="1800" dirty="0">
                <a:solidFill>
                  <a:schemeClr val="tx1"/>
                </a:solidFill>
              </a:rPr>
              <a:t> „město uhlí a železa“ nebo také „ocelové srdce republiky“. V roce 1949 se začalo se stavbou rozsáhlého průmyslového komplexu Nová huť v </a:t>
            </a:r>
            <a:r>
              <a:rPr lang="cs-CZ" sz="1800" dirty="0" err="1">
                <a:solidFill>
                  <a:schemeClr val="tx1"/>
                </a:solidFill>
              </a:rPr>
              <a:t>Ostravě</a:t>
            </a:r>
            <a:r>
              <a:rPr lang="cs-CZ" sz="1800" dirty="0">
                <a:solidFill>
                  <a:schemeClr val="tx1"/>
                </a:solidFill>
              </a:rPr>
              <a:t>-Kunčicích. Masivní podpora těžkého průmyslu znamenal příliv nových pracovních sil do Ostravy a okolí.</a:t>
            </a:r>
            <a:r>
              <a:rPr lang="cs-CZ" sz="1400" dirty="0">
                <a:solidFill>
                  <a:schemeClr val="tx1"/>
                </a:solidFill>
              </a:rPr>
              <a:t> </a:t>
            </a:r>
          </a:p>
        </p:txBody>
      </p:sp>
      <p:pic>
        <p:nvPicPr>
          <p:cNvPr id="3" name="Content Placeholder 2" descr="https://www.ostrava.cz/cs/o-meste/historie-mesta/copy_of_historie/porubaweb.jpg"/>
          <p:cNvPicPr>
            <a:picLocks noGrp="1" noChangeAspect="1"/>
          </p:cNvPicPr>
          <p:nvPr>
            <p:ph idx="1"/>
          </p:nvPr>
        </p:nvPicPr>
        <p:blipFill>
          <a:blip r:embed="rId2" cstate="print"/>
          <a:srcRect/>
          <a:stretch>
            <a:fillRect/>
          </a:stretch>
        </p:blipFill>
        <p:spPr>
          <a:xfrm>
            <a:off x="2571736" y="2357430"/>
            <a:ext cx="4268789" cy="4332820"/>
          </a:xfrm>
        </p:spPr>
      </p:pic>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3568" y="476673"/>
            <a:ext cx="7772400" cy="1470025"/>
          </a:xfrm>
        </p:spPr>
        <p:txBody>
          <a:bodyPr/>
          <a:lstStyle/>
          <a:p>
            <a:r>
              <a:rPr lang="cs-CZ" dirty="0" smtClean="0">
                <a:solidFill>
                  <a:schemeClr val="tx1"/>
                </a:solidFill>
                <a:latin typeface="Century" panose="02040604050505020304" pitchFamily="18" charset="0"/>
              </a:rPr>
              <a:t>Současná Ostrava</a:t>
            </a:r>
            <a:endParaRPr lang="cs-CZ" dirty="0">
              <a:solidFill>
                <a:schemeClr val="tx1"/>
              </a:solidFill>
              <a:latin typeface="Century" panose="02040604050505020304" pitchFamily="18" charset="0"/>
            </a:endParaRPr>
          </a:p>
        </p:txBody>
      </p:sp>
      <p:sp>
        <p:nvSpPr>
          <p:cNvPr id="3" name="Podnadpis 2"/>
          <p:cNvSpPr>
            <a:spLocks noGrp="1"/>
          </p:cNvSpPr>
          <p:nvPr>
            <p:ph type="subTitle" idx="1"/>
          </p:nvPr>
        </p:nvSpPr>
        <p:spPr/>
        <p:txBody>
          <a:bodyPr/>
          <a:lstStyle/>
          <a:p>
            <a:endParaRPr lang="cs-CZ" dirty="0"/>
          </a:p>
        </p:txBody>
      </p:sp>
      <p:pic>
        <p:nvPicPr>
          <p:cNvPr id="1026" name="Picture 2" descr="C:\Users\Azerothus\Downloads\Ostravakolaz.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71604" y="1928802"/>
            <a:ext cx="6143668" cy="47169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1944486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979712" y="5013176"/>
            <a:ext cx="5616624" cy="369332"/>
          </a:xfrm>
          <a:prstGeom prst="rect">
            <a:avLst/>
          </a:prstGeom>
          <a:noFill/>
        </p:spPr>
        <p:txBody>
          <a:bodyPr wrap="square" rtlCol="0">
            <a:spAutoFit/>
          </a:bodyPr>
          <a:lstStyle/>
          <a:p>
            <a:pPr algn="ctr"/>
            <a:r>
              <a:rPr lang="cs-CZ" dirty="0" smtClean="0">
                <a:effectLst>
                  <a:outerShdw blurRad="38100" dist="38100" dir="2700000" algn="tl">
                    <a:srgbClr val="000000">
                      <a:alpha val="43137"/>
                    </a:srgbClr>
                  </a:outerShdw>
                </a:effectLst>
                <a:latin typeface="+mj-lt"/>
              </a:rPr>
              <a:t>Vítkovické železárny v polovině 19. století</a:t>
            </a:r>
            <a:endParaRPr lang="cs-CZ" dirty="0">
              <a:effectLst>
                <a:outerShdw blurRad="38100" dist="38100" dir="2700000" algn="tl">
                  <a:srgbClr val="000000">
                    <a:alpha val="43137"/>
                  </a:srgbClr>
                </a:outerShdw>
              </a:effectLst>
              <a:latin typeface="+mj-lt"/>
            </a:endParaRPr>
          </a:p>
        </p:txBody>
      </p:sp>
      <p:pic>
        <p:nvPicPr>
          <p:cNvPr id="6146" name="Picture 2" descr="C:\Users\Vítek\Pictures\Vítkovické železárny v polovině 19. století.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57356" y="1785926"/>
            <a:ext cx="5665120" cy="321881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49275594"/>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chemeClr val="tx1"/>
                </a:solidFill>
              </a:rPr>
              <a:t>Základní údaje</a:t>
            </a:r>
            <a:endParaRPr lang="cs-CZ" dirty="0">
              <a:solidFill>
                <a:schemeClr val="tx1"/>
              </a:solidFill>
            </a:endParaRPr>
          </a:p>
        </p:txBody>
      </p:sp>
      <p:sp>
        <p:nvSpPr>
          <p:cNvPr id="3" name="Zástupný symbol pro obsah 2"/>
          <p:cNvSpPr>
            <a:spLocks noGrp="1"/>
          </p:cNvSpPr>
          <p:nvPr>
            <p:ph idx="1"/>
          </p:nvPr>
        </p:nvSpPr>
        <p:spPr/>
        <p:txBody>
          <a:bodyPr>
            <a:normAutofit/>
          </a:bodyPr>
          <a:lstStyle/>
          <a:p>
            <a:pPr>
              <a:buNone/>
            </a:pPr>
            <a:r>
              <a:rPr lang="cs-CZ" sz="2000" dirty="0" smtClean="0">
                <a:effectLst>
                  <a:outerShdw blurRad="38100" dist="38100" dir="2700000" algn="tl">
                    <a:srgbClr val="000000">
                      <a:alpha val="43137"/>
                    </a:srgbClr>
                  </a:outerShdw>
                </a:effectLst>
                <a:latin typeface="+mj-lt"/>
              </a:rPr>
              <a:t>-Počet obyvatel: 294 673</a:t>
            </a:r>
          </a:p>
          <a:p>
            <a:pPr>
              <a:buNone/>
            </a:pPr>
            <a:r>
              <a:rPr lang="cs-CZ" sz="2000" dirty="0" smtClean="0">
                <a:effectLst>
                  <a:outerShdw blurRad="38100" dist="38100" dir="2700000" algn="tl">
                    <a:srgbClr val="000000">
                      <a:alpha val="43137"/>
                    </a:srgbClr>
                  </a:outerShdw>
                </a:effectLst>
                <a:latin typeface="+mj-lt"/>
              </a:rPr>
              <a:t>-Je 3. největší město v ČR</a:t>
            </a:r>
          </a:p>
          <a:p>
            <a:pPr>
              <a:buNone/>
            </a:pPr>
            <a:r>
              <a:rPr lang="cs-CZ" sz="2000" dirty="0" smtClean="0">
                <a:effectLst>
                  <a:outerShdw blurRad="38100" dist="38100" dir="2700000" algn="tl">
                    <a:srgbClr val="000000">
                      <a:alpha val="43137"/>
                    </a:srgbClr>
                  </a:outerShdw>
                </a:effectLst>
                <a:latin typeface="+mj-lt"/>
              </a:rPr>
              <a:t>-Je hlavní město Moravskoslezského kraje </a:t>
            </a:r>
          </a:p>
          <a:p>
            <a:pPr>
              <a:buNone/>
            </a:pPr>
            <a:r>
              <a:rPr lang="cs-CZ" sz="2000" dirty="0" smtClean="0">
                <a:effectLst>
                  <a:outerShdw blurRad="38100" dist="38100" dir="2700000" algn="tl">
                    <a:srgbClr val="000000">
                      <a:alpha val="43137"/>
                    </a:srgbClr>
                  </a:outerShdw>
                </a:effectLst>
                <a:latin typeface="+mj-lt"/>
              </a:rPr>
              <a:t>-Leží na soutoku Lučiny, Odry, Opavy a Ostravice</a:t>
            </a:r>
          </a:p>
          <a:p>
            <a:pPr>
              <a:buNone/>
            </a:pPr>
            <a:r>
              <a:rPr lang="cs-CZ" sz="2000" dirty="0" smtClean="0">
                <a:effectLst>
                  <a:outerShdw blurRad="38100" dist="38100" dir="2700000" algn="tl">
                    <a:srgbClr val="000000">
                      <a:alpha val="43137"/>
                    </a:srgbClr>
                  </a:outerShdw>
                </a:effectLst>
                <a:latin typeface="+mj-lt"/>
              </a:rPr>
              <a:t>-Rozloha: </a:t>
            </a:r>
            <a:r>
              <a:rPr lang="cs-CZ" sz="2000" dirty="0">
                <a:effectLst>
                  <a:outerShdw blurRad="38100" dist="38100" dir="2700000" algn="tl">
                    <a:srgbClr val="000000">
                      <a:alpha val="43137"/>
                    </a:srgbClr>
                  </a:outerShdw>
                </a:effectLst>
                <a:latin typeface="+mj-lt"/>
              </a:rPr>
              <a:t>214 </a:t>
            </a:r>
            <a:r>
              <a:rPr lang="cs-CZ" sz="2000" dirty="0" smtClean="0">
                <a:effectLst>
                  <a:outerShdw blurRad="38100" dist="38100" dir="2700000" algn="tl">
                    <a:srgbClr val="000000">
                      <a:alpha val="43137"/>
                    </a:srgbClr>
                  </a:outerShdw>
                </a:effectLst>
                <a:latin typeface="+mj-lt"/>
              </a:rPr>
              <a:t>km</a:t>
            </a:r>
            <a:r>
              <a:rPr lang="cs-CZ" sz="2000" baseline="30000" dirty="0" smtClean="0">
                <a:effectLst>
                  <a:outerShdw blurRad="38100" dist="38100" dir="2700000" algn="tl">
                    <a:srgbClr val="000000">
                      <a:alpha val="43137"/>
                    </a:srgbClr>
                  </a:outerShdw>
                </a:effectLst>
                <a:latin typeface="+mj-lt"/>
              </a:rPr>
              <a:t>2</a:t>
            </a:r>
          </a:p>
          <a:p>
            <a:endParaRPr lang="cs-CZ" sz="2000" dirty="0" smtClean="0"/>
          </a:p>
          <a:p>
            <a:endParaRPr lang="cs-CZ" sz="2000" dirty="0"/>
          </a:p>
        </p:txBody>
      </p:sp>
      <p:pic>
        <p:nvPicPr>
          <p:cNvPr id="2050" name="Picture 2" descr="C:\Users\Azerothus\Downloads\Ostravic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5720" y="3500438"/>
            <a:ext cx="4717548" cy="3143752"/>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Azerothus\Downloads\Katastrální_mapa_Ostravy.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00694" y="3368724"/>
            <a:ext cx="3500462" cy="3363725"/>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Azerothus\Downloads\1100px-Logo_města_Ostravy.svg.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72066" y="1571612"/>
            <a:ext cx="3904779" cy="4898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50800849"/>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chemeClr val="tx1"/>
                </a:solidFill>
              </a:rPr>
              <a:t>Kultura</a:t>
            </a:r>
            <a:endParaRPr lang="cs-CZ" dirty="0">
              <a:solidFill>
                <a:schemeClr val="tx1"/>
              </a:solidFill>
            </a:endParaRP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286248" y="3929042"/>
            <a:ext cx="4680093" cy="2928958"/>
          </a:xfrm>
          <a:prstGeom prst="rect">
            <a:avLst/>
          </a:prstGeom>
          <a:ln>
            <a:noFill/>
          </a:ln>
          <a:effectLst>
            <a:softEdge rad="112500"/>
          </a:effectLst>
        </p:spPr>
      </p:pic>
      <p:pic>
        <p:nvPicPr>
          <p:cNvPr id="3074" name="Picture 2" descr="C:\Users\Azerothus\Downloads\Logo_Colours_of_Ostrav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472" y="1714488"/>
            <a:ext cx="1232496" cy="180509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075" name="Picture 3" descr="C:\Users\Azerothus\Downloads\DAD.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43570" y="1714488"/>
            <a:ext cx="3240360" cy="215939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076" name="Picture 4" descr="C:\Users\Azerothus\Downloads\stažený soubor (5).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71472" y="3643314"/>
            <a:ext cx="3158533" cy="135732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077" name="Picture 5" descr="C:\Users\Azerothus\Downloads\Jeden_svět,_logo.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71472" y="5143512"/>
            <a:ext cx="1442593" cy="117770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44350187"/>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2332" y="260648"/>
            <a:ext cx="8229600" cy="1143000"/>
          </a:xfrm>
        </p:spPr>
        <p:txBody>
          <a:bodyPr/>
          <a:lstStyle/>
          <a:p>
            <a:r>
              <a:rPr lang="cs-CZ" dirty="0" smtClean="0">
                <a:solidFill>
                  <a:schemeClr val="tx1"/>
                </a:solidFill>
              </a:rPr>
              <a:t>Památky a turistické cíle</a:t>
            </a:r>
            <a:endParaRPr lang="cs-CZ" dirty="0">
              <a:solidFill>
                <a:schemeClr val="tx1"/>
              </a:solidFill>
            </a:endParaRP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57158" y="1214422"/>
            <a:ext cx="3823553" cy="2553147"/>
          </a:xfrm>
          <a:prstGeom prst="rect">
            <a:avLst/>
          </a:prstGeom>
          <a:ln>
            <a:noFill/>
          </a:ln>
          <a:effectLst>
            <a:softEdge rad="112500"/>
          </a:effectLst>
        </p:spPr>
      </p:pic>
      <p:pic>
        <p:nvPicPr>
          <p:cNvPr id="4098" name="Picture 2" descr="C:\Users\Azerothus\Downloads\Miniuni (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86446" y="4143380"/>
            <a:ext cx="3128962" cy="234672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099" name="Picture 3" descr="C:\Users\Azerothus\Downloads\Dolní_oblast_vitkovic_-_svitani_10.12.2006.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14810" y="1604875"/>
            <a:ext cx="3214710" cy="211523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100" name="Picture 4" descr="C:\Users\Azerothus\Downloads\2014_Ostrawa,_Nowy_Ratusz_10.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59824" y="1142984"/>
            <a:ext cx="1584176" cy="259210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101" name="Picture 5" descr="C:\Users\Azerothus\Downloads\katedrala2011.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57158" y="4143380"/>
            <a:ext cx="1785950" cy="238126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102" name="Picture 6" descr="C:\Users\Azerothus\Downloads\Masarykovo_namesti.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267744" y="4220366"/>
            <a:ext cx="3447264" cy="229724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08035520"/>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2071670" y="5214950"/>
            <a:ext cx="5544616" cy="369332"/>
          </a:xfrm>
          <a:prstGeom prst="rect">
            <a:avLst/>
          </a:prstGeom>
          <a:noFill/>
        </p:spPr>
        <p:txBody>
          <a:bodyPr wrap="square" rtlCol="0">
            <a:spAutoFit/>
          </a:bodyPr>
          <a:lstStyle/>
          <a:p>
            <a:pPr algn="ctr"/>
            <a:r>
              <a:rPr lang="cs-CZ" dirty="0" smtClean="0">
                <a:effectLst/>
                <a:latin typeface="+mj-lt"/>
              </a:rPr>
              <a:t>Katedrála Božského Spasitele</a:t>
            </a:r>
            <a:endParaRPr lang="cs-CZ" dirty="0">
              <a:latin typeface="+mj-lt"/>
            </a:endParaRPr>
          </a:p>
        </p:txBody>
      </p:sp>
      <p:pic>
        <p:nvPicPr>
          <p:cNvPr id="1026" name="Picture 2" descr="C:\Users\Vítek\Desktop\Ostrava 10.11.2015\PB10284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071546"/>
            <a:ext cx="4896544" cy="367240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27" name="Picture 3" descr="C:\Users\Vítek\Pictures\Katedrála Božského Spasitel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84589" y="1142984"/>
            <a:ext cx="4259411" cy="350975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12030485"/>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Tuto katedrálu vlastní ostravsko-opavský diecéze společně s </a:t>
            </a:r>
            <a:r>
              <a:rPr lang="cs-CZ" dirty="0" err="1" smtClean="0"/>
              <a:t>kontrakatedrálou</a:t>
            </a:r>
            <a:r>
              <a:rPr lang="cs-CZ" dirty="0" smtClean="0"/>
              <a:t> Nanebevzetí Panny Marie</a:t>
            </a:r>
          </a:p>
          <a:p>
            <a:r>
              <a:rPr lang="cs-CZ" dirty="0" smtClean="0"/>
              <a:t>Novorenesanční budova- stavěla se v letech 1883-1889</a:t>
            </a:r>
            <a:endParaRPr lang="cs-CZ" dirty="0"/>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260648"/>
            <a:ext cx="8229600" cy="6264696"/>
          </a:xfrm>
        </p:spPr>
        <p:txBody>
          <a:bodyPr>
            <a:normAutofit fontScale="92500" lnSpcReduction="10000"/>
          </a:bodyPr>
          <a:lstStyle/>
          <a:p>
            <a:pPr marL="137160" indent="0">
              <a:buNone/>
            </a:pPr>
            <a:endParaRPr lang="cs-CZ" dirty="0" smtClean="0"/>
          </a:p>
          <a:p>
            <a:pPr marL="137160" indent="0">
              <a:buNone/>
            </a:pPr>
            <a:endParaRPr lang="cs-CZ" dirty="0" smtClean="0"/>
          </a:p>
          <a:p>
            <a:pPr marL="137160" indent="0">
              <a:buNone/>
            </a:pPr>
            <a:endParaRPr lang="cs-CZ" dirty="0" smtClean="0"/>
          </a:p>
          <a:p>
            <a:pPr marL="137160" indent="0">
              <a:buNone/>
            </a:pPr>
            <a:endParaRPr lang="cs-CZ" dirty="0" smtClean="0"/>
          </a:p>
          <a:p>
            <a:pPr marL="137160" indent="0">
              <a:buNone/>
            </a:pPr>
            <a:endParaRPr lang="cs-CZ" dirty="0" smtClean="0"/>
          </a:p>
          <a:p>
            <a:pPr marL="137160" indent="0">
              <a:buNone/>
            </a:pPr>
            <a:endParaRPr lang="cs-CZ" dirty="0" smtClean="0"/>
          </a:p>
          <a:p>
            <a:pPr marL="137160" indent="0">
              <a:buNone/>
            </a:pPr>
            <a:endParaRPr lang="cs-CZ" dirty="0" smtClean="0"/>
          </a:p>
          <a:p>
            <a:pPr marL="137160" indent="0">
              <a:buNone/>
            </a:pPr>
            <a:endParaRPr lang="cs-CZ" dirty="0" smtClean="0"/>
          </a:p>
          <a:p>
            <a:pPr marL="137160" indent="0">
              <a:buNone/>
            </a:pPr>
            <a:endParaRPr lang="cs-CZ" dirty="0" smtClean="0"/>
          </a:p>
          <a:p>
            <a:pPr marL="137160" indent="0">
              <a:buNone/>
            </a:pPr>
            <a:endParaRPr lang="cs-CZ" dirty="0" smtClean="0"/>
          </a:p>
          <a:p>
            <a:pPr marL="137160" indent="0">
              <a:buNone/>
            </a:pPr>
            <a:endParaRPr lang="cs-CZ" dirty="0" smtClean="0"/>
          </a:p>
          <a:p>
            <a:pPr marL="137160" indent="0">
              <a:buNone/>
            </a:pPr>
            <a:endParaRPr lang="cs-CZ" dirty="0" smtClean="0"/>
          </a:p>
          <a:p>
            <a:pPr marL="137160" indent="0">
              <a:buNone/>
            </a:pPr>
            <a:endParaRPr lang="cs-CZ" dirty="0" smtClean="0"/>
          </a:p>
          <a:p>
            <a:pPr marL="137160" indent="0">
              <a:buNone/>
            </a:pPr>
            <a:r>
              <a:rPr lang="cs-CZ" dirty="0" smtClean="0"/>
              <a:t> </a:t>
            </a:r>
            <a:r>
              <a:rPr lang="cs-CZ" dirty="0" smtClean="0">
                <a:latin typeface="+mj-lt"/>
              </a:rPr>
              <a:t>Unavení výletníci po procházce Ostravou</a:t>
            </a:r>
            <a:endParaRPr lang="cs-CZ" dirty="0">
              <a:latin typeface="+mj-lt"/>
            </a:endParaRPr>
          </a:p>
        </p:txBody>
      </p:sp>
      <p:pic>
        <p:nvPicPr>
          <p:cNvPr id="4" name="Obrázek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27584" y="116632"/>
            <a:ext cx="7454981" cy="5591236"/>
          </a:xfrm>
          <a:prstGeom prst="rect">
            <a:avLst/>
          </a:prstGeom>
          <a:ln>
            <a:noFill/>
          </a:ln>
          <a:effectLst>
            <a:softEdge rad="112500"/>
          </a:effectLst>
        </p:spPr>
      </p:pic>
    </p:spTree>
    <p:extLst>
      <p:ext uri="{BB962C8B-B14F-4D97-AF65-F5344CB8AC3E}">
        <p14:creationId xmlns:p14="http://schemas.microsoft.com/office/powerpoint/2010/main" xmlns="" val="3577640899"/>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332656"/>
            <a:ext cx="8229600" cy="5976704"/>
          </a:xfrm>
        </p:spPr>
        <p:txBody>
          <a:bodyPr/>
          <a:lstStyle/>
          <a:p>
            <a:pPr marL="137160" indent="0">
              <a:buNone/>
            </a:pPr>
            <a:r>
              <a:rPr lang="cs-CZ" b="1" dirty="0" smtClean="0">
                <a:effectLst>
                  <a:outerShdw blurRad="38100" dist="38100" dir="2700000" algn="tl">
                    <a:srgbClr val="000000">
                      <a:alpha val="43137"/>
                    </a:srgbClr>
                  </a:outerShdw>
                </a:effectLst>
                <a:latin typeface="+mj-lt"/>
              </a:rPr>
              <a:t>Exkurze města Ostravy a jeho památek se nám líbila. Obohatila nás o spoustu informací. Seznámili jsme se s centrem města, s památkami.</a:t>
            </a:r>
          </a:p>
          <a:p>
            <a:pPr marL="137160" indent="0">
              <a:buNone/>
            </a:pPr>
            <a:r>
              <a:rPr lang="cs-CZ" b="1" dirty="0" smtClean="0">
                <a:effectLst>
                  <a:outerShdw blurRad="38100" dist="38100" dir="2700000" algn="tl">
                    <a:srgbClr val="000000">
                      <a:alpha val="43137"/>
                    </a:srgbClr>
                  </a:outerShdw>
                </a:effectLst>
                <a:latin typeface="+mj-lt"/>
              </a:rPr>
              <a:t>Navštívili jsme i bývalé průmyslové centrum Vítkovic, Vysoké pece. Prohlídka tohoto areálu pro nás byla největším zážitkem. </a:t>
            </a:r>
            <a:endParaRPr lang="cs-CZ" b="1"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xmlns="" val="77966129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000232" y="0"/>
            <a:ext cx="5230934" cy="800219"/>
          </a:xfrm>
          <a:prstGeom prst="rect">
            <a:avLst/>
          </a:prstGeom>
          <a:noFill/>
        </p:spPr>
        <p:txBody>
          <a:bodyPr wrap="square" rtlCol="0">
            <a:spAutoFit/>
          </a:bodyPr>
          <a:lstStyle/>
          <a:p>
            <a:pPr algn="ctr"/>
            <a:r>
              <a:rPr lang="cs-CZ" dirty="0" smtClean="0"/>
              <a:t>     </a:t>
            </a:r>
            <a:r>
              <a:rPr lang="cs-CZ" sz="2800" b="1" dirty="0" smtClean="0">
                <a:effectLst>
                  <a:outerShdw blurRad="38100" dist="38100" dir="2700000" algn="tl">
                    <a:srgbClr val="000000">
                      <a:alpha val="43137"/>
                    </a:srgbClr>
                  </a:outerShdw>
                </a:effectLst>
                <a:latin typeface="+mj-lt"/>
              </a:rPr>
              <a:t>Černé uhlí</a:t>
            </a:r>
            <a:endParaRPr lang="cs-CZ" b="1" dirty="0" smtClean="0">
              <a:effectLst>
                <a:outerShdw blurRad="38100" dist="38100" dir="2700000" algn="tl">
                  <a:srgbClr val="000000">
                    <a:alpha val="43137"/>
                  </a:srgbClr>
                </a:outerShdw>
              </a:effectLst>
              <a:latin typeface="+mj-lt"/>
            </a:endParaRPr>
          </a:p>
          <a:p>
            <a:pPr algn="ctr"/>
            <a:r>
              <a:rPr lang="cs-CZ" b="1" dirty="0" smtClean="0">
                <a:effectLst>
                  <a:outerShdw blurRad="38100" dist="38100" dir="2700000" algn="tl">
                    <a:srgbClr val="000000">
                      <a:alpha val="43137"/>
                    </a:srgbClr>
                  </a:outerShdw>
                </a:effectLst>
                <a:latin typeface="+mj-lt"/>
              </a:rPr>
              <a:t>- Těžilo se v areálu</a:t>
            </a:r>
            <a:endParaRPr lang="cs-CZ" b="1" dirty="0">
              <a:effectLst>
                <a:outerShdw blurRad="38100" dist="38100" dir="2700000" algn="tl">
                  <a:srgbClr val="000000">
                    <a:alpha val="43137"/>
                  </a:srgbClr>
                </a:outerShdw>
              </a:effectLst>
              <a:latin typeface="+mj-lt"/>
            </a:endParaRPr>
          </a:p>
        </p:txBody>
      </p:sp>
      <p:pic>
        <p:nvPicPr>
          <p:cNvPr id="6" name="Obrázek 5" descr="černé-velké.jpg"/>
          <p:cNvPicPr>
            <a:picLocks noChangeAspect="1"/>
          </p:cNvPicPr>
          <p:nvPr/>
        </p:nvPicPr>
        <p:blipFill>
          <a:blip r:embed="rId2"/>
          <a:stretch>
            <a:fillRect/>
          </a:stretch>
        </p:blipFill>
        <p:spPr>
          <a:xfrm>
            <a:off x="500034" y="928669"/>
            <a:ext cx="8215370" cy="5449529"/>
          </a:xfrm>
          <a:prstGeom prst="rect">
            <a:avLst/>
          </a:prstGeom>
          <a:ln>
            <a:noFill/>
          </a:ln>
          <a:effectLst>
            <a:softEdge rad="112500"/>
          </a:effectLst>
        </p:spPr>
      </p:pic>
    </p:spTree>
    <p:extLst>
      <p:ext uri="{BB962C8B-B14F-4D97-AF65-F5344CB8AC3E}">
        <p14:creationId xmlns:p14="http://schemas.microsoft.com/office/powerpoint/2010/main" xmlns="" val="3187594568"/>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1354217"/>
          </a:xfrm>
          <a:prstGeom prst="rect">
            <a:avLst/>
          </a:prstGeom>
          <a:noFill/>
        </p:spPr>
        <p:txBody>
          <a:bodyPr wrap="square" rtlCol="0">
            <a:spAutoFit/>
          </a:bodyPr>
          <a:lstStyle/>
          <a:p>
            <a:pPr algn="ctr"/>
            <a:r>
              <a:rPr lang="cs-CZ" sz="2800" b="1" dirty="0" smtClean="0">
                <a:effectLst>
                  <a:outerShdw blurRad="38100" dist="38100" dir="2700000" algn="tl">
                    <a:srgbClr val="000000">
                      <a:alpha val="43137"/>
                    </a:srgbClr>
                  </a:outerShdw>
                </a:effectLst>
                <a:latin typeface="+mj-lt"/>
              </a:rPr>
              <a:t>Koks</a:t>
            </a:r>
          </a:p>
          <a:p>
            <a:pPr algn="ctr">
              <a:buFontTx/>
              <a:buChar char="-"/>
            </a:pPr>
            <a:r>
              <a:rPr lang="cs-CZ" b="1" dirty="0" smtClean="0">
                <a:effectLst>
                  <a:outerShdw blurRad="38100" dist="38100" dir="2700000" algn="tl">
                    <a:srgbClr val="000000">
                      <a:alpha val="43137"/>
                    </a:srgbClr>
                  </a:outerShdw>
                </a:effectLst>
                <a:latin typeface="+mj-lt"/>
              </a:rPr>
              <a:t>Tento výhřevný materiál se vyráběl v areálu</a:t>
            </a:r>
          </a:p>
          <a:p>
            <a:pPr algn="ctr">
              <a:buFontTx/>
              <a:buChar char="-"/>
            </a:pPr>
            <a:r>
              <a:rPr lang="es-ES" b="1" dirty="0" smtClean="0">
                <a:effectLst>
                  <a:outerShdw blurRad="38100" dist="38100" dir="2700000" algn="tl">
                    <a:srgbClr val="000000">
                      <a:alpha val="43137"/>
                    </a:srgbClr>
                  </a:outerShdw>
                </a:effectLst>
                <a:latin typeface="+mj-lt"/>
              </a:rPr>
              <a:t>Vyráběl se ve speciálních pecíc</a:t>
            </a:r>
            <a:r>
              <a:rPr lang="cs-CZ" b="1" dirty="0" smtClean="0">
                <a:effectLst>
                  <a:outerShdw blurRad="38100" dist="38100" dir="2700000" algn="tl">
                    <a:srgbClr val="000000">
                      <a:alpha val="43137"/>
                    </a:srgbClr>
                  </a:outerShdw>
                </a:effectLst>
                <a:latin typeface="+mj-lt"/>
              </a:rPr>
              <a:t>h</a:t>
            </a:r>
          </a:p>
          <a:p>
            <a:pPr algn="ctr">
              <a:buFontTx/>
              <a:buChar char="-"/>
            </a:pPr>
            <a:r>
              <a:rPr lang="cs-CZ" b="1" dirty="0" smtClean="0">
                <a:effectLst>
                  <a:outerShdw blurRad="38100" dist="38100" dir="2700000" algn="tl">
                    <a:srgbClr val="000000">
                      <a:alpha val="43137"/>
                    </a:srgbClr>
                  </a:outerShdw>
                </a:effectLst>
                <a:latin typeface="+mj-lt"/>
              </a:rPr>
              <a:t>Vytvářel se z uhlí</a:t>
            </a:r>
            <a:endParaRPr lang="cs-CZ" b="1" dirty="0">
              <a:effectLst>
                <a:outerShdw blurRad="38100" dist="38100" dir="2700000" algn="tl">
                  <a:srgbClr val="000000">
                    <a:alpha val="43137"/>
                  </a:srgbClr>
                </a:outerShdw>
              </a:effectLst>
              <a:latin typeface="+mj-lt"/>
            </a:endParaRPr>
          </a:p>
        </p:txBody>
      </p:sp>
      <p:pic>
        <p:nvPicPr>
          <p:cNvPr id="3" name="Obrázek 2" descr="slevarensky-koks.jpg"/>
          <p:cNvPicPr>
            <a:picLocks noChangeAspect="1"/>
          </p:cNvPicPr>
          <p:nvPr/>
        </p:nvPicPr>
        <p:blipFill>
          <a:blip r:embed="rId2"/>
          <a:stretch>
            <a:fillRect/>
          </a:stretch>
        </p:blipFill>
        <p:spPr>
          <a:xfrm>
            <a:off x="857224" y="1500174"/>
            <a:ext cx="7519348" cy="500066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ítek\Pictures\Vitkovické železárny- map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496" y="165767"/>
            <a:ext cx="9108504" cy="478196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 name="TextovéPole 1"/>
          <p:cNvSpPr txBox="1"/>
          <p:nvPr/>
        </p:nvSpPr>
        <p:spPr>
          <a:xfrm>
            <a:off x="2411760" y="5733256"/>
            <a:ext cx="4608512" cy="369332"/>
          </a:xfrm>
          <a:prstGeom prst="rect">
            <a:avLst/>
          </a:prstGeom>
          <a:noFill/>
        </p:spPr>
        <p:txBody>
          <a:bodyPr wrap="square" rtlCol="0">
            <a:spAutoFit/>
          </a:bodyPr>
          <a:lstStyle/>
          <a:p>
            <a:pPr algn="ctr"/>
            <a:r>
              <a:rPr lang="cs-CZ" dirty="0" smtClean="0">
                <a:effectLst>
                  <a:outerShdw blurRad="38100" dist="38100" dir="2700000" algn="tl">
                    <a:srgbClr val="000000">
                      <a:alpha val="43137"/>
                    </a:srgbClr>
                  </a:outerShdw>
                </a:effectLst>
                <a:latin typeface="+mj-lt"/>
              </a:rPr>
              <a:t>Mapa Vítkovických železáren</a:t>
            </a:r>
            <a:endParaRPr lang="cs-CZ"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xmlns="" val="109265835"/>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ítek\Desktop\Ostrava 10.11.2015\PB10276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7601482"/>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rchol">
  <a:themeElements>
    <a:clrScheme name="Vrchol">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Vrchol">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Vrchol">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106</TotalTime>
  <Words>693</Words>
  <Application>Microsoft Office PowerPoint</Application>
  <PresentationFormat>Předvádění na obrazovce (4:3)</PresentationFormat>
  <Paragraphs>115</Paragraphs>
  <Slides>56</Slides>
  <Notes>0</Notes>
  <HiddenSlides>0</HiddenSlides>
  <MMClips>1</MMClips>
  <ScaleCrop>false</ScaleCrop>
  <HeadingPairs>
    <vt:vector size="4" baseType="variant">
      <vt:variant>
        <vt:lpstr>Motiv</vt:lpstr>
      </vt:variant>
      <vt:variant>
        <vt:i4>1</vt:i4>
      </vt:variant>
      <vt:variant>
        <vt:lpstr>Nadpisy snímků</vt:lpstr>
      </vt:variant>
      <vt:variant>
        <vt:i4>56</vt:i4>
      </vt:variant>
    </vt:vector>
  </HeadingPairs>
  <TitlesOfParts>
    <vt:vector size="57" baseType="lpstr">
      <vt:lpstr>Vrchol</vt:lpstr>
      <vt:lpstr>Ostrava</vt:lpstr>
      <vt:lpstr>Snímek 2</vt:lpstr>
      <vt:lpstr>Vítkovické železárny</vt:lpstr>
      <vt:lpstr>Snímek 4</vt:lpstr>
      <vt:lpstr>Snímek 5</vt:lpstr>
      <vt:lpstr>Snímek 6</vt:lpstr>
      <vt:lpstr>Snímek 7</vt:lpstr>
      <vt:lpstr>Snímek 8</vt:lpstr>
      <vt:lpstr>Snímek 9</vt:lpstr>
      <vt:lpstr>Snímek 10</vt:lpstr>
      <vt:lpstr>Snímek 11</vt:lpstr>
      <vt:lpstr>Snímek 12</vt:lpstr>
      <vt:lpstr>Snímek 13</vt:lpstr>
      <vt:lpstr> Velín</vt:lpstr>
      <vt:lpstr>Snímek 15</vt:lpstr>
      <vt:lpstr>NÁkupní centrum Nová Karolína-Ostrava </vt:lpstr>
      <vt:lpstr>Snímek 17</vt:lpstr>
      <vt:lpstr>Snímek 18</vt:lpstr>
      <vt:lpstr>Snímek 19</vt:lpstr>
      <vt:lpstr>Divadlo Antonína Dvořáka</vt:lpstr>
      <vt:lpstr>Historie</vt:lpstr>
      <vt:lpstr>STARÁ RADNICE</vt:lpstr>
      <vt:lpstr>Snímek 23</vt:lpstr>
      <vt:lpstr>Snímek 24</vt:lpstr>
      <vt:lpstr>NÁMĚSTÍ T.G.MASARYKA</vt:lpstr>
      <vt:lpstr>Snímek 26</vt:lpstr>
      <vt:lpstr>ZAJÍMAVOSTI</vt:lpstr>
      <vt:lpstr>Snímek 28</vt:lpstr>
      <vt:lpstr>HISTORIE</vt:lpstr>
      <vt:lpstr>Most Miloše Sýkory  </vt:lpstr>
      <vt:lpstr>Snímek 31</vt:lpstr>
      <vt:lpstr>Technické údaje</vt:lpstr>
      <vt:lpstr>Historie</vt:lpstr>
      <vt:lpstr>Snímek 34</vt:lpstr>
      <vt:lpstr>Snímek 35</vt:lpstr>
      <vt:lpstr>Snímek 36</vt:lpstr>
      <vt:lpstr>Tank T-34-76 č. 051</vt:lpstr>
      <vt:lpstr>Snímek 38</vt:lpstr>
      <vt:lpstr>Snímek 39</vt:lpstr>
      <vt:lpstr>Nová radnice</vt:lpstr>
      <vt:lpstr>Snímek 41</vt:lpstr>
      <vt:lpstr>Snímek 42</vt:lpstr>
      <vt:lpstr>Snímek 43</vt:lpstr>
      <vt:lpstr>Historie města Ostravy</vt:lpstr>
      <vt:lpstr>Pod Bájným Landekem Ostrava dostala jméno podle řeky Ostravice, která město rozděluje na moravskou a slezskou část. Základ slova Ostrava znamená „ostře, rychle, bystře tekoucí řeku“. Osídlení území, na kterém dnešní město leží, je poprvé doloženo už ve starší době kamenné. Asi před 25 tisíci lety měli na vrchu Landek svá tábořiště lovci mamutů, což dokládají četné archeologické nálezy. </vt:lpstr>
      <vt:lpstr>Zrození středověkého města K nejstarším ostravským vsím patří Polská (dnes Slezská) Ostrava, která je zmíněna v jednom z dokumentů papeže Řehoře IX. již v roce 1229. Ke střežení hranice mezi polským a českým státem byl na ostrohu nad soutokem řeky Lučiny s Ostravicí vybudován Slezskoostravský hrad zaznamenaný v listině z roku 1297. Dnešní Moravské Ostravě, jejíž název je poprvé uveden v závěti olomouckého biskupa Bruna ze Schauenburku v roce 1267, byl statut města udělen zcela jistě před rokem 1279.</vt:lpstr>
      <vt:lpstr>   Sen o velké Ostravě se vyplnil K 1. 1. 1924 byla vytvořena tzv. Velká Ostrava, která přinesla sloučení sedmi moravských obcí v jeden celek (Moravská Ostrava, Přívoz, Mariánské Hory, Vítkovice, Hrabůvka, Nová Ves a Zábřeh nad Odrou). To významně ovlivnilo stavební vývoj města. Vyrostla řada obchodních domů, bank, administrativně správních budov. Nejvíce pozornosti připoutala 28. října 1930 slavnostně otevřená Nová radnice s kvadratickou 75 m vysokou prosklenou věží. Život města ovlivnila v letech 1929-1934 výrazně světová hospodářská krize. </vt:lpstr>
      <vt:lpstr>   Ocelovým srdcem republiky Po roce 1945 a v průběhu padesátých let 20. století se Československo orientovalo na rozvoj hornictví, ocelářství a dalších oborů těžkého průmyslu. Jeho centrem se stala Ostrava, v té době nazývana „město uhlí a železa“ nebo také „ocelové srdce republiky“. V roce 1949 se začalo se stavbou rozsáhlého průmyslového komplexu Nová huť v Ostravě-Kunčicích. Masivní podpora těžkého průmyslu znamenal příliv nových pracovních sil do Ostravy a okolí. </vt:lpstr>
      <vt:lpstr>Současná Ostrava</vt:lpstr>
      <vt:lpstr>Základní údaje</vt:lpstr>
      <vt:lpstr>Kultura</vt:lpstr>
      <vt:lpstr>Památky a turistické cíle</vt:lpstr>
      <vt:lpstr>Snímek 53</vt:lpstr>
      <vt:lpstr>Snímek 54</vt:lpstr>
      <vt:lpstr>Snímek 55</vt:lpstr>
      <vt:lpstr>Snímek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Ostrava</dc:title>
  <dc:creator>Michal</dc:creator>
  <cp:lastModifiedBy>Obi-Wan Kenobi</cp:lastModifiedBy>
  <cp:revision>12</cp:revision>
  <dcterms:created xsi:type="dcterms:W3CDTF">2016-01-13T15:33:41Z</dcterms:created>
  <dcterms:modified xsi:type="dcterms:W3CDTF">2016-02-23T20:50:43Z</dcterms:modified>
</cp:coreProperties>
</file>